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539" r:id="rId3"/>
    <p:sldId id="545" r:id="rId4"/>
    <p:sldId id="543" r:id="rId5"/>
    <p:sldId id="544" r:id="rId6"/>
    <p:sldId id="547" r:id="rId7"/>
    <p:sldId id="382" r:id="rId8"/>
    <p:sldId id="541" r:id="rId9"/>
    <p:sldId id="540" r:id="rId10"/>
    <p:sldId id="439" r:id="rId11"/>
    <p:sldId id="508" r:id="rId12"/>
    <p:sldId id="509" r:id="rId13"/>
    <p:sldId id="455" r:id="rId14"/>
    <p:sldId id="448" r:id="rId15"/>
    <p:sldId id="452" r:id="rId16"/>
    <p:sldId id="451" r:id="rId17"/>
    <p:sldId id="457" r:id="rId18"/>
    <p:sldId id="548" r:id="rId19"/>
    <p:sldId id="459" r:id="rId20"/>
    <p:sldId id="460" r:id="rId21"/>
    <p:sldId id="549" r:id="rId22"/>
    <p:sldId id="550" r:id="rId23"/>
    <p:sldId id="463" r:id="rId24"/>
    <p:sldId id="551" r:id="rId25"/>
    <p:sldId id="467" r:id="rId26"/>
    <p:sldId id="552" r:id="rId27"/>
    <p:sldId id="468" r:id="rId28"/>
    <p:sldId id="470" r:id="rId29"/>
    <p:sldId id="471" r:id="rId30"/>
    <p:sldId id="473" r:id="rId31"/>
    <p:sldId id="554" r:id="rId32"/>
    <p:sldId id="555" r:id="rId33"/>
    <p:sldId id="556" r:id="rId34"/>
    <p:sldId id="553" r:id="rId35"/>
    <p:sldId id="557" r:id="rId36"/>
    <p:sldId id="476" r:id="rId37"/>
    <p:sldId id="475" r:id="rId38"/>
    <p:sldId id="559" r:id="rId39"/>
    <p:sldId id="560" r:id="rId40"/>
    <p:sldId id="561" r:id="rId41"/>
    <p:sldId id="558" r:id="rId42"/>
    <p:sldId id="521" r:id="rId43"/>
    <p:sldId id="479" r:id="rId44"/>
    <p:sldId id="480" r:id="rId45"/>
    <p:sldId id="532" r:id="rId46"/>
    <p:sldId id="394" r:id="rId47"/>
    <p:sldId id="538" r:id="rId48"/>
    <p:sldId id="563" r:id="rId49"/>
    <p:sldId id="564" r:id="rId50"/>
    <p:sldId id="565" r:id="rId51"/>
    <p:sldId id="566" r:id="rId52"/>
    <p:sldId id="567" r:id="rId53"/>
    <p:sldId id="504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 autoAdjust="0"/>
  </p:normalViewPr>
  <p:slideViewPr>
    <p:cSldViewPr snapToGrid="0">
      <p:cViewPr varScale="1">
        <p:scale>
          <a:sx n="102" d="100"/>
          <a:sy n="102" d="100"/>
        </p:scale>
        <p:origin x="-100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05633-5289-48BB-A8BB-93A156060DDD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97725-3468-4298-BE9A-5D590FEB7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8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97725-3468-4298-BE9A-5D590FEB72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C9EC2-1495-49FD-9020-93C18A83D7EB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49AA2-C486-4682-832B-69EA17FB5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wmf"/><Relationship Id="rId4" Type="http://schemas.openxmlformats.org/officeDocument/2006/relationships/image" Target="../media/image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wmf"/><Relationship Id="rId4" Type="http://schemas.openxmlformats.org/officeDocument/2006/relationships/image" Target="../media/image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"/>
            <a:ext cx="9144000" cy="26082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wbs_logo_100big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3" y="779588"/>
            <a:ext cx="2767700" cy="1641983"/>
          </a:xfrm>
          <a:prstGeom prst="rect">
            <a:avLst/>
          </a:prstGeom>
        </p:spPr>
      </p:pic>
      <p:pic>
        <p:nvPicPr>
          <p:cNvPr id="5" name="Рисунок 4" descr="xicom_logo_white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342" y="151482"/>
            <a:ext cx="2435962" cy="460858"/>
          </a:xfrm>
          <a:prstGeom prst="rect">
            <a:avLst/>
          </a:prstGeom>
        </p:spPr>
      </p:pic>
      <p:sp>
        <p:nvSpPr>
          <p:cNvPr id="11" name="Заголовок 5"/>
          <p:cNvSpPr txBox="1">
            <a:spLocks/>
          </p:cNvSpPr>
          <p:nvPr/>
        </p:nvSpPr>
        <p:spPr>
          <a:xfrm>
            <a:off x="7030448" y="2023660"/>
            <a:ext cx="1550803" cy="341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cs typeface="Arial" pitchFamily="34" charset="0"/>
              </a:rPr>
              <a:t>DeloPro</a:t>
            </a:r>
            <a:endParaRPr lang="ru-RU" sz="2800" b="1" dirty="0"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04" y="502998"/>
            <a:ext cx="1438310" cy="14383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43" y="1071907"/>
            <a:ext cx="2535170" cy="804917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185362" y="2960320"/>
            <a:ext cx="8913667" cy="2286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Семинар-презентация</a:t>
            </a:r>
          </a:p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Web-</a:t>
            </a:r>
            <a:r>
              <a:rPr lang="ru-RU" sz="3200" b="1" dirty="0">
                <a:solidFill>
                  <a:srgbClr val="C00000"/>
                </a:solidFill>
              </a:rPr>
              <a:t>кластер </a:t>
            </a:r>
            <a:r>
              <a:rPr lang="en-US" sz="3200" b="1" dirty="0" err="1">
                <a:solidFill>
                  <a:srgbClr val="C00000"/>
                </a:solidFill>
              </a:rPr>
              <a:t>DeloPro-wBsuite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–</a:t>
            </a:r>
          </a:p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онлайн управление бизнесом дистрибуции, оптовой торговли и электронной коммерции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76250" y="5546652"/>
            <a:ext cx="77057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r>
              <a:rPr lang="en-US" b="1" dirty="0">
                <a:latin typeface="Arial Narrow" pitchFamily="34" charset="0"/>
              </a:rPr>
              <a:t>         </a:t>
            </a:r>
            <a:r>
              <a:rPr lang="ru-RU" b="1" dirty="0">
                <a:latin typeface="Calibri" pitchFamily="34" charset="0"/>
              </a:rPr>
              <a:t>Докладчик: Лунин Владимир Михайлович,</a:t>
            </a:r>
            <a:endParaRPr lang="en-US" b="1" dirty="0">
              <a:latin typeface="Calibri" pitchFamily="34" charset="0"/>
            </a:endParaRPr>
          </a:p>
          <a:p>
            <a:pPr algn="r"/>
            <a:r>
              <a:rPr lang="en-US" b="1" dirty="0">
                <a:latin typeface="Calibri" pitchFamily="34" charset="0"/>
              </a:rPr>
              <a:t>         </a:t>
            </a:r>
            <a:r>
              <a:rPr lang="ru-RU" b="1" dirty="0">
                <a:latin typeface="Calibri" pitchFamily="34" charset="0"/>
              </a:rPr>
              <a:t>канд. </a:t>
            </a:r>
            <a:r>
              <a:rPr lang="ru-RU" b="1" dirty="0" err="1">
                <a:latin typeface="Calibri" pitchFamily="34" charset="0"/>
              </a:rPr>
              <a:t>техн</a:t>
            </a:r>
            <a:r>
              <a:rPr lang="ru-RU" b="1" dirty="0">
                <a:latin typeface="Calibri" pitchFamily="34" charset="0"/>
              </a:rPr>
              <a:t>. наук, </a:t>
            </a:r>
          </a:p>
          <a:p>
            <a:pPr algn="r"/>
            <a:r>
              <a:rPr lang="ru-RU" b="1" dirty="0">
                <a:latin typeface="Calibri" pitchFamily="34" charset="0"/>
              </a:rPr>
              <a:t>         директор ООО "КСИКОМ </a:t>
            </a:r>
            <a:r>
              <a:rPr lang="ru-RU" b="1" dirty="0" smtClean="0">
                <a:latin typeface="Calibri" pitchFamily="34" charset="0"/>
              </a:rPr>
              <a:t>СЕРВИС»</a:t>
            </a:r>
            <a:r>
              <a:rPr lang="ru-RU" b="1" dirty="0" smtClean="0">
                <a:latin typeface="Arial Narrow" pitchFamily="34" charset="0"/>
              </a:rPr>
              <a:t>          </a:t>
            </a:r>
            <a:r>
              <a:rPr lang="ru-RU" dirty="0" smtClean="0">
                <a:latin typeface="Arial Narrow" pitchFamily="34" charset="0"/>
              </a:rPr>
              <a:t>          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2" y="135039"/>
            <a:ext cx="8958684" cy="367131"/>
          </a:xfrm>
        </p:spPr>
        <p:txBody>
          <a:bodyPr>
            <a:noAutofit/>
          </a:bodyPr>
          <a:lstStyle/>
          <a:p>
            <a:pPr algn="r"/>
            <a:r>
              <a:rPr lang="en-US" sz="2600" b="1" dirty="0" smtClean="0">
                <a:solidFill>
                  <a:srgbClr val="0070C0"/>
                </a:solidFill>
              </a:rPr>
              <a:t>WEB</a:t>
            </a:r>
            <a:r>
              <a:rPr lang="ru-RU" sz="2600" b="1" dirty="0" smtClean="0">
                <a:solidFill>
                  <a:srgbClr val="0070C0"/>
                </a:solidFill>
              </a:rPr>
              <a:t>-кластер </a:t>
            </a:r>
            <a:r>
              <a:rPr lang="en-US" sz="2600" b="1" dirty="0" smtClean="0">
                <a:solidFill>
                  <a:srgbClr val="0070C0"/>
                </a:solidFill>
              </a:rPr>
              <a:t>DeloPro-wBsuite</a:t>
            </a:r>
            <a:r>
              <a:rPr lang="ru-RU" sz="2600" b="1" dirty="0" smtClean="0">
                <a:solidFill>
                  <a:srgbClr val="0070C0"/>
                </a:solidFill>
              </a:rPr>
              <a:t>. Концепция </a:t>
            </a:r>
            <a:r>
              <a:rPr lang="ru-RU" sz="2600" b="1" dirty="0">
                <a:solidFill>
                  <a:srgbClr val="0070C0"/>
                </a:solidFill>
              </a:rPr>
              <a:t>использования </a:t>
            </a:r>
            <a:endParaRPr lang="ru-RU" sz="26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8" y="673049"/>
            <a:ext cx="8041727" cy="56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4" y="97564"/>
            <a:ext cx="8817878" cy="47921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"Тонкий</a:t>
            </a:r>
            <a:r>
              <a:rPr lang="ru-RU" sz="2800" b="1" dirty="0">
                <a:solidFill>
                  <a:srgbClr val="0070C0"/>
                </a:solidFill>
              </a:rPr>
              <a:t>" фронт-офис – </a:t>
            </a:r>
            <a:r>
              <a:rPr lang="ru-RU" sz="2800" b="1" dirty="0" smtClean="0">
                <a:solidFill>
                  <a:srgbClr val="0070C0"/>
                </a:solidFill>
              </a:rPr>
              <a:t>"Толстый</a:t>
            </a:r>
            <a:r>
              <a:rPr lang="ru-RU" sz="2800" b="1" dirty="0">
                <a:solidFill>
                  <a:srgbClr val="0070C0"/>
                </a:solidFill>
              </a:rPr>
              <a:t>" бэк-офис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814" y="660783"/>
            <a:ext cx="895662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</a:rPr>
              <a:t>WEB-ERP</a:t>
            </a:r>
            <a:r>
              <a:rPr lang="ru-RU" sz="2000" b="1" dirty="0" smtClean="0">
                <a:solidFill>
                  <a:srgbClr val="C00000"/>
                </a:solidFill>
              </a:rPr>
              <a:t> Система </a:t>
            </a:r>
            <a:r>
              <a:rPr lang="en-US" sz="2000" b="1" dirty="0" smtClean="0">
                <a:solidFill>
                  <a:srgbClr val="C00000"/>
                </a:solidFill>
              </a:rPr>
              <a:t>DeloPro 5.0 </a:t>
            </a:r>
            <a:r>
              <a:rPr lang="en-US" sz="2000" b="1" dirty="0" smtClean="0">
                <a:solidFill>
                  <a:srgbClr val="002060"/>
                </a:solidFill>
              </a:rPr>
              <a:t>–</a:t>
            </a:r>
            <a:r>
              <a:rPr lang="ru-RU" sz="2000" b="1" dirty="0" smtClean="0">
                <a:solidFill>
                  <a:srgbClr val="002060"/>
                </a:solidFill>
              </a:rPr>
              <a:t> бэк-офис </a:t>
            </a:r>
            <a:r>
              <a:rPr lang="ru-RU" sz="2000" dirty="0" smtClean="0"/>
              <a:t>(продажи</a:t>
            </a:r>
            <a:r>
              <a:rPr lang="ru-RU" sz="2000" dirty="0"/>
              <a:t>, </a:t>
            </a:r>
            <a:r>
              <a:rPr lang="ru-RU" sz="2000" dirty="0" smtClean="0"/>
              <a:t>закупки</a:t>
            </a:r>
            <a:r>
              <a:rPr lang="ru-RU" sz="2000" dirty="0"/>
              <a:t>, </a:t>
            </a:r>
            <a:r>
              <a:rPr lang="ru-RU" sz="2000" dirty="0" smtClean="0"/>
              <a:t>склад, производство, ценообразование, финансы, транспорт и логистика, налоговый у управленческий учет </a:t>
            </a:r>
            <a:r>
              <a:rPr lang="ru-RU" sz="2000" dirty="0"/>
              <a:t>и др</a:t>
            </a:r>
            <a:r>
              <a:rPr lang="ru-RU" sz="2000" dirty="0" smtClean="0"/>
              <a:t>.)</a:t>
            </a:r>
          </a:p>
          <a:p>
            <a:pPr marL="342900" lvl="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В2С-В2В-портал Системы </a:t>
            </a:r>
            <a:r>
              <a:rPr lang="en-US" sz="2000" b="1" dirty="0" smtClean="0">
                <a:solidFill>
                  <a:srgbClr val="C00000"/>
                </a:solidFill>
              </a:rPr>
              <a:t>wBsuite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–</a:t>
            </a:r>
            <a:r>
              <a:rPr lang="ru-RU" sz="2000" b="1" dirty="0" smtClean="0">
                <a:solidFill>
                  <a:srgbClr val="002060"/>
                </a:solidFill>
              </a:rPr>
              <a:t> фронт-офис </a:t>
            </a:r>
            <a:r>
              <a:rPr lang="ru-RU" sz="2000" dirty="0" smtClean="0"/>
              <a:t>(сервисы для клиентов)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быстро и с минимальными затратами </a:t>
            </a:r>
            <a:r>
              <a:rPr lang="ru-RU" sz="2000" dirty="0" smtClean="0"/>
              <a:t>настраивается под специфику бизнеса </a:t>
            </a:r>
            <a:r>
              <a:rPr lang="ru-RU" sz="2000" dirty="0"/>
              <a:t>(дизайн, юзабилити и функциональность </a:t>
            </a:r>
            <a:r>
              <a:rPr lang="ru-RU" sz="2000" dirty="0" smtClean="0"/>
              <a:t>сервисов)</a:t>
            </a:r>
            <a:endParaRPr lang="ru-RU" sz="2000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клиентские сервисы развиваются как составную часть единой цепочки поставок</a:t>
            </a:r>
            <a:r>
              <a:rPr lang="ru-RU" sz="2000" dirty="0" smtClean="0"/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не дублируя, а дополняя </a:t>
            </a:r>
            <a:r>
              <a:rPr lang="ru-RU" sz="2000" dirty="0" smtClean="0"/>
              <a:t>функционал  </a:t>
            </a:r>
            <a:r>
              <a:rPr lang="en-US" sz="2000" dirty="0" smtClean="0"/>
              <a:t>ERP</a:t>
            </a:r>
            <a:r>
              <a:rPr lang="ru-RU" sz="2000" dirty="0" smtClean="0"/>
              <a:t>-системы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В2В де-факто </a:t>
            </a:r>
            <a:r>
              <a:rPr lang="ru-RU" sz="2000" b="1" dirty="0">
                <a:solidFill>
                  <a:srgbClr val="002060"/>
                </a:solidFill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</a:rPr>
              <a:t>кабинет корпоративного клиента </a:t>
            </a:r>
            <a:r>
              <a:rPr lang="ru-RU" sz="2000" b="1" dirty="0">
                <a:solidFill>
                  <a:srgbClr val="002060"/>
                </a:solidFill>
              </a:rPr>
              <a:t>в интернет-магазине (В2С)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/>
              <a:t>что значительно упрощает освоение сервиса </a:t>
            </a:r>
            <a:r>
              <a:rPr lang="ru-RU" sz="2000" dirty="0" smtClean="0"/>
              <a:t>клиентами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содержит инструменты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для работы маркетологов и </a:t>
            </a:r>
            <a:r>
              <a:rPr lang="en-US" sz="2000" dirty="0"/>
              <a:t>SEO</a:t>
            </a:r>
            <a:r>
              <a:rPr lang="ru-RU" sz="2000" dirty="0"/>
              <a:t>-оптимизации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взаимодействует </a:t>
            </a:r>
            <a:r>
              <a:rPr lang="ru-RU" sz="2000" b="1" dirty="0">
                <a:solidFill>
                  <a:srgbClr val="002060"/>
                </a:solidFill>
              </a:rPr>
              <a:t>с </a:t>
            </a:r>
            <a:r>
              <a:rPr lang="en-US" sz="2000" b="1" dirty="0">
                <a:solidFill>
                  <a:srgbClr val="002060"/>
                </a:solidFill>
              </a:rPr>
              <a:t>ERP</a:t>
            </a:r>
            <a:r>
              <a:rPr lang="ru-RU" sz="2000" b="1" dirty="0">
                <a:solidFill>
                  <a:srgbClr val="002060"/>
                </a:solidFill>
              </a:rPr>
              <a:t>-системой посредством </a:t>
            </a:r>
            <a:r>
              <a:rPr lang="en-US" sz="2000" b="1" dirty="0">
                <a:solidFill>
                  <a:srgbClr val="002060"/>
                </a:solidFill>
              </a:rPr>
              <a:t>API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/>
              <a:t>с шифрованием траффика аналогично системам клиент-банк</a:t>
            </a:r>
            <a:endParaRPr lang="uk-UA" sz="2000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логируется в </a:t>
            </a:r>
            <a:r>
              <a:rPr lang="en-US" sz="2000" b="1" dirty="0">
                <a:solidFill>
                  <a:srgbClr val="002060"/>
                </a:solidFill>
              </a:rPr>
              <a:t>ERP</a:t>
            </a:r>
            <a:r>
              <a:rPr lang="ru-RU" sz="2000" b="1" dirty="0">
                <a:solidFill>
                  <a:srgbClr val="002060"/>
                </a:solidFill>
              </a:rPr>
              <a:t>-системе как пользователь</a:t>
            </a:r>
            <a:r>
              <a:rPr lang="ru-RU" sz="2000" dirty="0"/>
              <a:t>, которому устанавливаются права доступа. </a:t>
            </a:r>
            <a:r>
              <a:rPr lang="ru-RU" sz="2000" dirty="0" smtClean="0"/>
              <a:t>К </a:t>
            </a:r>
            <a:r>
              <a:rPr lang="en-US" sz="2000" dirty="0" smtClean="0"/>
              <a:t>ERP</a:t>
            </a:r>
            <a:r>
              <a:rPr lang="ru-RU" sz="2000" dirty="0" smtClean="0"/>
              <a:t>-системе можно </a:t>
            </a:r>
            <a:r>
              <a:rPr lang="ru-RU" sz="2000" b="1" dirty="0">
                <a:solidFill>
                  <a:srgbClr val="002060"/>
                </a:solidFill>
              </a:rPr>
              <a:t>подключать </a:t>
            </a:r>
            <a:r>
              <a:rPr lang="ru-RU" sz="2000" b="1" dirty="0" smtClean="0">
                <a:solidFill>
                  <a:srgbClr val="002060"/>
                </a:solidFill>
              </a:rPr>
              <a:t>несколько порталов</a:t>
            </a:r>
          </a:p>
          <a:p>
            <a:pPr marL="342900" lvl="1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</a:rPr>
              <a:t>РНР-платформа </a:t>
            </a:r>
            <a:r>
              <a:rPr lang="en-US" sz="2000" b="1" dirty="0" smtClean="0">
                <a:solidFill>
                  <a:srgbClr val="C00000"/>
                </a:solidFill>
              </a:rPr>
              <a:t>Wad-er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– </a:t>
            </a:r>
            <a:r>
              <a:rPr lang="ru-RU" sz="2000" b="1" dirty="0" smtClean="0">
                <a:solidFill>
                  <a:srgbClr val="002060"/>
                </a:solidFill>
              </a:rPr>
              <a:t>кастомизация В2С-В2В-портала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</p:spTree>
    <p:extLst>
      <p:ext uri="{BB962C8B-B14F-4D97-AF65-F5344CB8AC3E}">
        <p14:creationId xmlns:p14="http://schemas.microsoft.com/office/powerpoint/2010/main" val="29320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790" y="135039"/>
            <a:ext cx="8356902" cy="359636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Преимущества </a:t>
            </a:r>
            <a:r>
              <a:rPr lang="en-US" sz="2800" b="1" dirty="0" smtClean="0">
                <a:solidFill>
                  <a:srgbClr val="0070C0"/>
                </a:solidFill>
              </a:rPr>
              <a:t>WEB</a:t>
            </a:r>
            <a:r>
              <a:rPr lang="ru-RU" sz="2800" b="1" dirty="0" smtClean="0">
                <a:solidFill>
                  <a:srgbClr val="0070C0"/>
                </a:solidFill>
              </a:rPr>
              <a:t>-кластера </a:t>
            </a:r>
            <a:r>
              <a:rPr lang="en-US" sz="2800" b="1" dirty="0" err="1" smtClean="0">
                <a:solidFill>
                  <a:srgbClr val="0070C0"/>
                </a:solidFill>
              </a:rPr>
              <a:t>DeloPro-wBsuite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3348" y="593328"/>
            <a:ext cx="8800652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WEB</a:t>
            </a:r>
            <a:r>
              <a:rPr lang="ru-RU" sz="2400" b="1" dirty="0">
                <a:solidFill>
                  <a:srgbClr val="C00000"/>
                </a:solidFill>
              </a:rPr>
              <a:t>-кластер DeloPro-wBsuite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обеспечивает</a:t>
            </a:r>
            <a:r>
              <a:rPr lang="ru-RU" sz="2000" dirty="0" smtClean="0"/>
              <a:t>:</a:t>
            </a:r>
            <a:endParaRPr lang="uk-UA" sz="2000" dirty="0"/>
          </a:p>
          <a:p>
            <a:pPr marL="342900" lvl="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</a:rPr>
              <a:t>online-</a:t>
            </a:r>
            <a:r>
              <a:rPr lang="ru-RU" sz="2000" b="1" dirty="0" smtClean="0">
                <a:solidFill>
                  <a:srgbClr val="002060"/>
                </a:solidFill>
              </a:rPr>
              <a:t>управление территориально-распределенным бизнесом</a:t>
            </a:r>
            <a:r>
              <a:rPr lang="ru-RU" sz="2000" dirty="0" smtClean="0"/>
              <a:t>, </a:t>
            </a:r>
            <a:r>
              <a:rPr lang="ru-RU" sz="2000" dirty="0"/>
              <a:t>используя </a:t>
            </a:r>
            <a:r>
              <a:rPr lang="ru-RU" sz="2000" dirty="0" smtClean="0"/>
              <a:t>функционал </a:t>
            </a:r>
            <a:r>
              <a:rPr lang="ru-RU" sz="2000" dirty="0">
                <a:solidFill>
                  <a:srgbClr val="C00000"/>
                </a:solidFill>
              </a:rPr>
              <a:t>ERP-системы</a:t>
            </a:r>
            <a:r>
              <a:rPr lang="ru-RU" sz="2000" b="1" dirty="0">
                <a:solidFill>
                  <a:srgbClr val="C00000"/>
                </a:solidFill>
              </a:rPr>
              <a:t> DeloPro </a:t>
            </a:r>
            <a:r>
              <a:rPr lang="ru-RU" sz="2000" b="1" dirty="0" smtClean="0">
                <a:solidFill>
                  <a:srgbClr val="C00000"/>
                </a:solidFill>
              </a:rPr>
              <a:t>5.0</a:t>
            </a:r>
            <a:r>
              <a:rPr lang="ru-RU" sz="2000" dirty="0" smtClean="0"/>
              <a:t>;</a:t>
            </a:r>
            <a:endParaRPr lang="uk-UA" sz="2000" dirty="0"/>
          </a:p>
          <a:p>
            <a:pPr marL="342900" lvl="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включение в </a:t>
            </a:r>
            <a:r>
              <a:rPr lang="ru-RU" sz="2000" b="1" dirty="0">
                <a:solidFill>
                  <a:srgbClr val="002060"/>
                </a:solidFill>
              </a:rPr>
              <a:t>цепочку поставок </a:t>
            </a:r>
            <a:r>
              <a:rPr lang="ru-RU" sz="2000" b="1" dirty="0" smtClean="0">
                <a:solidFill>
                  <a:srgbClr val="002060"/>
                </a:solidFill>
              </a:rPr>
              <a:t>клиентов </a:t>
            </a:r>
            <a:r>
              <a:rPr lang="ru-RU" sz="2000" b="1" dirty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партнеров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через </a:t>
            </a:r>
            <a:r>
              <a:rPr lang="ru-RU" sz="2000" dirty="0">
                <a:solidFill>
                  <a:srgbClr val="C00000"/>
                </a:solidFill>
              </a:rPr>
              <a:t>В2В-В2С-портал Системы </a:t>
            </a:r>
            <a:r>
              <a:rPr lang="en-US" sz="2000" b="1" dirty="0" smtClean="0">
                <a:solidFill>
                  <a:srgbClr val="C00000"/>
                </a:solidFill>
              </a:rPr>
              <a:t>wBsui</a:t>
            </a:r>
            <a:r>
              <a:rPr lang="en-US" sz="2000" b="1" dirty="0">
                <a:solidFill>
                  <a:srgbClr val="C00000"/>
                </a:solidFill>
              </a:rPr>
              <a:t>te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  <a:r>
              <a:rPr lang="ru-RU" sz="2000" dirty="0" smtClean="0"/>
              <a:t> предоставляя </a:t>
            </a:r>
            <a:r>
              <a:rPr lang="ru-RU" sz="2000" dirty="0"/>
              <a:t>им </a:t>
            </a:r>
            <a:r>
              <a:rPr lang="ru-RU" sz="2000" dirty="0" smtClean="0"/>
              <a:t>интернет-сервис </a:t>
            </a:r>
            <a:r>
              <a:rPr lang="ru-RU" sz="2000" dirty="0"/>
              <a:t>для формирования и отслеживания заказов, получения необходимой </a:t>
            </a:r>
            <a:r>
              <a:rPr lang="ru-RU" sz="2000" dirty="0" smtClean="0"/>
              <a:t>информации и документов, прямых коммуникаций с </a:t>
            </a:r>
            <a:r>
              <a:rPr lang="ru-RU" sz="2000" dirty="0" smtClean="0"/>
              <a:t>продавцами;</a:t>
            </a:r>
            <a:endParaRPr lang="uk-UA" sz="2000" dirty="0">
              <a:solidFill>
                <a:srgbClr val="002060"/>
              </a:solidFill>
            </a:endParaRPr>
          </a:p>
          <a:p>
            <a:pPr marL="342900" lvl="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автоматизацию управления ассортиментом, заказами </a:t>
            </a:r>
            <a:r>
              <a:rPr lang="ru-RU" sz="2000" b="1" dirty="0">
                <a:solidFill>
                  <a:srgbClr val="002060"/>
                </a:solidFill>
              </a:rPr>
              <a:t>и логистикой </a:t>
            </a:r>
            <a:r>
              <a:rPr lang="ru-RU" sz="2000" b="1" dirty="0" smtClean="0">
                <a:solidFill>
                  <a:srgbClr val="002060"/>
                </a:solidFill>
              </a:rPr>
              <a:t>интернет-магазина </a:t>
            </a:r>
            <a:r>
              <a:rPr lang="ru-RU" sz="2000" dirty="0" smtClean="0">
                <a:solidFill>
                  <a:srgbClr val="C00000"/>
                </a:solidFill>
              </a:rPr>
              <a:t>(В2С</a:t>
            </a:r>
            <a:r>
              <a:rPr lang="ru-RU" sz="2000" dirty="0" smtClean="0">
                <a:solidFill>
                  <a:srgbClr val="C00000"/>
                </a:solidFill>
              </a:rPr>
              <a:t>)</a:t>
            </a:r>
            <a:r>
              <a:rPr lang="ru-RU" sz="2000" dirty="0" smtClean="0"/>
              <a:t>, интегрированного </a:t>
            </a:r>
            <a:r>
              <a:rPr lang="en-US" sz="2000" dirty="0" smtClean="0"/>
              <a:t>c ERP </a:t>
            </a:r>
            <a:r>
              <a:rPr lang="ru-RU" sz="2000" dirty="0" smtClean="0"/>
              <a:t>и </a:t>
            </a:r>
            <a:r>
              <a:rPr lang="en-US" sz="2000" dirty="0" smtClean="0"/>
              <a:t>CRM</a:t>
            </a:r>
            <a:r>
              <a:rPr lang="ru-RU" sz="2000" dirty="0" smtClean="0"/>
              <a:t>-системами;</a:t>
            </a:r>
            <a:endParaRPr lang="uk-UA" sz="2000" dirty="0"/>
          </a:p>
          <a:p>
            <a:pPr marL="342900" lvl="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управление </a:t>
            </a:r>
            <a:r>
              <a:rPr lang="ru-RU" sz="2000" b="1" dirty="0">
                <a:solidFill>
                  <a:srgbClr val="002060"/>
                </a:solidFill>
              </a:rPr>
              <a:t>взаимоотношениями с контрагентами и </a:t>
            </a:r>
            <a:r>
              <a:rPr lang="ru-RU" sz="2000" b="1" dirty="0" smtClean="0">
                <a:solidFill>
                  <a:srgbClr val="002060"/>
                </a:solidFill>
              </a:rPr>
              <a:t>автоматизацию бизнес-процессов</a:t>
            </a:r>
            <a:r>
              <a:rPr lang="ru-RU" sz="2000" dirty="0" smtClean="0"/>
              <a:t>, </a:t>
            </a:r>
            <a:r>
              <a:rPr lang="ru-RU" sz="2000" dirty="0" smtClean="0"/>
              <a:t>используя интегрированные </a:t>
            </a:r>
            <a:r>
              <a:rPr lang="ru-RU" sz="2000" dirty="0" smtClean="0"/>
              <a:t>CRM- </a:t>
            </a:r>
            <a:r>
              <a:rPr lang="ru-RU" sz="2000" dirty="0"/>
              <a:t>и </a:t>
            </a:r>
            <a:r>
              <a:rPr lang="ru-RU" sz="2000" dirty="0" smtClean="0"/>
              <a:t>Workflow-системы</a:t>
            </a:r>
            <a:r>
              <a:rPr lang="ru-RU" sz="2000" dirty="0" smtClean="0"/>
              <a:t>; </a:t>
            </a:r>
            <a:endParaRPr lang="uk-UA" sz="2000" dirty="0"/>
          </a:p>
          <a:p>
            <a:pPr marL="342900" lvl="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реализацию индивидуальной концепции </a:t>
            </a:r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</a:rPr>
              <a:t>дизайна В2В-В2С-портала, </a:t>
            </a:r>
            <a:r>
              <a:rPr lang="ru-RU" sz="2000" dirty="0" smtClean="0"/>
              <a:t>используя </a:t>
            </a:r>
            <a:r>
              <a:rPr lang="ru-RU" sz="2000" dirty="0" smtClean="0">
                <a:solidFill>
                  <a:srgbClr val="C00000"/>
                </a:solidFill>
              </a:rPr>
              <a:t>РНР-платформу </a:t>
            </a:r>
            <a:r>
              <a:rPr lang="ru-RU" sz="2000" b="1" dirty="0" smtClean="0">
                <a:solidFill>
                  <a:srgbClr val="C00000"/>
                </a:solidFill>
              </a:rPr>
              <a:t>Wad-er</a:t>
            </a:r>
            <a:r>
              <a:rPr lang="ru-RU" sz="2000" dirty="0" smtClean="0"/>
              <a:t>;</a:t>
            </a:r>
            <a:endParaRPr lang="ru-RU" sz="2000" b="1" dirty="0" smtClean="0"/>
          </a:p>
          <a:p>
            <a:pPr marL="342900" lvl="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широкое использование аутсорсинга</a:t>
            </a:r>
            <a:r>
              <a:rPr lang="ru-RU" sz="2000" dirty="0" smtClean="0"/>
              <a:t>, позволяя включить </a:t>
            </a:r>
            <a:r>
              <a:rPr lang="ru-RU" sz="2000" dirty="0"/>
              <a:t>в цепочку поставок логистических операторов и поставщиков </a:t>
            </a:r>
            <a:r>
              <a:rPr lang="ru-RU" sz="2000" dirty="0" smtClean="0"/>
              <a:t>(путем API-интеграции  </a:t>
            </a:r>
            <a:r>
              <a:rPr lang="ru-RU" sz="2000" dirty="0" smtClean="0"/>
              <a:t>с WMS-системами</a:t>
            </a:r>
            <a:r>
              <a:rPr lang="ru-RU" sz="2000" dirty="0"/>
              <a:t>), </a:t>
            </a:r>
            <a:r>
              <a:rPr lang="ru-RU" sz="2000" dirty="0" smtClean="0"/>
              <a:t>привлекая к дистанционной </a:t>
            </a:r>
            <a:r>
              <a:rPr lang="ru-RU" sz="2000" dirty="0"/>
              <a:t>работе </a:t>
            </a:r>
            <a:r>
              <a:rPr lang="ru-RU" sz="2000" dirty="0" smtClean="0"/>
              <a:t>специалистов</a:t>
            </a:r>
            <a:endParaRPr lang="uk-UA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</p:spTree>
    <p:extLst>
      <p:ext uri="{BB962C8B-B14F-4D97-AF65-F5344CB8AC3E}">
        <p14:creationId xmlns:p14="http://schemas.microsoft.com/office/powerpoint/2010/main" val="38152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47443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84678" y="4876773"/>
            <a:ext cx="7772400" cy="1833949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DeloPro</a:t>
            </a:r>
            <a:r>
              <a:rPr lang="ru-RU" b="1" dirty="0" smtClean="0">
                <a:solidFill>
                  <a:srgbClr val="C00000"/>
                </a:solidFill>
              </a:rPr>
              <a:t> 5.0</a:t>
            </a:r>
            <a:r>
              <a:rPr lang="en-US" b="1" dirty="0" smtClean="0">
                <a:solidFill>
                  <a:srgbClr val="C00000"/>
                </a:solidFill>
              </a:rPr>
              <a:t> – ERP </a:t>
            </a:r>
            <a:r>
              <a:rPr lang="ru-RU" b="1" dirty="0" smtClean="0">
                <a:solidFill>
                  <a:srgbClr val="C00000"/>
                </a:solidFill>
              </a:rPr>
              <a:t>система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платформе </a:t>
            </a:r>
            <a:r>
              <a:rPr lang="en-US" b="1" dirty="0" smtClean="0">
                <a:solidFill>
                  <a:srgbClr val="C00000"/>
                </a:solidFill>
              </a:rPr>
              <a:t>WEB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xicom_logo_white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6215" y="245793"/>
            <a:ext cx="2435962" cy="460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8" y="428044"/>
            <a:ext cx="2172759" cy="2172759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224853" y="2642738"/>
            <a:ext cx="8746760" cy="1833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 smtClean="0">
                <a:solidFill>
                  <a:schemeClr val="bg1"/>
                </a:solidFill>
              </a:rPr>
              <a:t>Интегрированные </a:t>
            </a:r>
            <a:r>
              <a:rPr lang="en-US" b="1" dirty="0" smtClean="0">
                <a:solidFill>
                  <a:schemeClr val="bg1"/>
                </a:solidFill>
              </a:rPr>
              <a:t>WEB</a:t>
            </a:r>
            <a:r>
              <a:rPr lang="ru-RU" b="1" dirty="0" smtClean="0">
                <a:solidFill>
                  <a:schemeClr val="bg1"/>
                </a:solidFill>
              </a:rPr>
              <a:t>-решения для онлайн управления бизнесом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50" y="135039"/>
            <a:ext cx="8585588" cy="367131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Система </a:t>
            </a:r>
            <a:r>
              <a:rPr lang="en-US" sz="2800" b="1" dirty="0" smtClean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История проекта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803" y="623856"/>
            <a:ext cx="8844197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/>
              <a:t>Работы </a:t>
            </a:r>
            <a:r>
              <a:rPr lang="ru-RU" sz="2000" dirty="0"/>
              <a:t>над проектом ведутся с </a:t>
            </a:r>
            <a:r>
              <a:rPr lang="ru-RU" sz="2000" b="1" dirty="0">
                <a:solidFill>
                  <a:srgbClr val="C00000"/>
                </a:solidFill>
              </a:rPr>
              <a:t>1995</a:t>
            </a:r>
            <a:r>
              <a:rPr lang="ru-RU" sz="2000" dirty="0"/>
              <a:t> года </a:t>
            </a:r>
            <a:endParaRPr lang="uk-UA" sz="2000" dirty="0"/>
          </a:p>
          <a:p>
            <a:pPr>
              <a:spcBef>
                <a:spcPts val="900"/>
              </a:spcBef>
            </a:pPr>
            <a:r>
              <a:rPr lang="ru-RU" sz="2000" b="1" dirty="0">
                <a:solidFill>
                  <a:srgbClr val="C00000"/>
                </a:solidFill>
              </a:rPr>
              <a:t>1996</a:t>
            </a:r>
            <a:r>
              <a:rPr lang="ru-RU" sz="2000" dirty="0"/>
              <a:t>  –  Система</a:t>
            </a:r>
            <a:r>
              <a:rPr lang="ru-RU" sz="2000" i="1" dirty="0"/>
              <a:t> </a:t>
            </a:r>
            <a:r>
              <a:rPr lang="ru-RU" sz="2000" b="1" dirty="0"/>
              <a:t>DeloPro 1.0</a:t>
            </a:r>
            <a:r>
              <a:rPr lang="ru-RU" sz="2000" dirty="0"/>
              <a:t>. Архитектура – файл-сервер. Платформа </a:t>
            </a:r>
            <a:r>
              <a:rPr lang="ru-RU" sz="2000" dirty="0" smtClean="0"/>
              <a:t>Windows </a:t>
            </a:r>
            <a:endParaRPr lang="uk-UA" sz="2000" dirty="0"/>
          </a:p>
          <a:p>
            <a:pPr>
              <a:spcBef>
                <a:spcPts val="900"/>
              </a:spcBef>
            </a:pPr>
            <a:r>
              <a:rPr lang="ru-RU" sz="2000" b="1" dirty="0">
                <a:solidFill>
                  <a:srgbClr val="C00000"/>
                </a:solidFill>
              </a:rPr>
              <a:t>1998</a:t>
            </a:r>
            <a:r>
              <a:rPr lang="ru-RU" sz="2000" dirty="0"/>
              <a:t>  –  Система </a:t>
            </a:r>
            <a:r>
              <a:rPr lang="ru-RU" sz="2000" b="1" dirty="0"/>
              <a:t>DeloPro 2.0</a:t>
            </a:r>
            <a:r>
              <a:rPr lang="ru-RU" sz="2000" dirty="0"/>
              <a:t>. 2-х уровневая архитектура клиент-сервер (язык программирования </a:t>
            </a:r>
            <a:r>
              <a:rPr lang="ru-RU" sz="2000" b="1" dirty="0"/>
              <a:t>– </a:t>
            </a:r>
            <a:r>
              <a:rPr lang="ru-RU" sz="2000" dirty="0"/>
              <a:t>Delphi)</a:t>
            </a:r>
            <a:r>
              <a:rPr lang="ru-RU" sz="2000" b="1" dirty="0"/>
              <a:t>.  </a:t>
            </a:r>
            <a:r>
              <a:rPr lang="ru-RU" sz="2000" dirty="0"/>
              <a:t>Платформа Windows </a:t>
            </a:r>
            <a:endParaRPr lang="uk-UA" sz="2000" dirty="0"/>
          </a:p>
          <a:p>
            <a:pPr>
              <a:spcBef>
                <a:spcPts val="900"/>
              </a:spcBef>
            </a:pPr>
            <a:r>
              <a:rPr lang="ru-RU" sz="2000" dirty="0"/>
              <a:t>С </a:t>
            </a:r>
            <a:r>
              <a:rPr lang="ru-RU" sz="2000" b="1" dirty="0">
                <a:solidFill>
                  <a:srgbClr val="C00000"/>
                </a:solidFill>
              </a:rPr>
              <a:t>2003</a:t>
            </a:r>
            <a:r>
              <a:rPr lang="ru-RU" sz="2000" dirty="0"/>
              <a:t> года Система </a:t>
            </a:r>
            <a:r>
              <a:rPr lang="ru-RU" sz="2000" b="1" dirty="0"/>
              <a:t>DeloPro 3.0</a:t>
            </a:r>
            <a:r>
              <a:rPr lang="ru-RU" sz="2000" dirty="0"/>
              <a:t> – open source Web ERP-проект, реализованный в 3-х уровневой архитектуре клиент-сервер (язык программирования – PHP).  Кросс-платформенное и кросс-браузерное решение. Работает с различными СУБД – MySql, MS SQL Server, Oracle, DB2 и др.</a:t>
            </a:r>
            <a:endParaRPr lang="uk-UA" sz="2000" dirty="0"/>
          </a:p>
          <a:p>
            <a:pPr>
              <a:spcBef>
                <a:spcPts val="900"/>
              </a:spcBef>
            </a:pPr>
            <a:r>
              <a:rPr lang="ru-RU" sz="2000" dirty="0" smtClean="0"/>
              <a:t>В </a:t>
            </a:r>
            <a:r>
              <a:rPr lang="ru-RU" sz="2000" b="1" dirty="0">
                <a:solidFill>
                  <a:srgbClr val="C00000"/>
                </a:solidFill>
              </a:rPr>
              <a:t>2008</a:t>
            </a:r>
            <a:r>
              <a:rPr lang="ru-RU" sz="2000" dirty="0"/>
              <a:t> </a:t>
            </a:r>
            <a:r>
              <a:rPr lang="ru-RU" sz="2000" dirty="0" smtClean="0"/>
              <a:t>году вышла </a:t>
            </a:r>
            <a:r>
              <a:rPr lang="ru-RU" sz="2000" dirty="0"/>
              <a:t>версия Системы </a:t>
            </a:r>
            <a:r>
              <a:rPr lang="ru-RU" sz="2000" b="1" dirty="0"/>
              <a:t>DeloPro 4.0</a:t>
            </a:r>
            <a:r>
              <a:rPr lang="ru-RU" sz="2000" dirty="0"/>
              <a:t> </a:t>
            </a:r>
            <a:r>
              <a:rPr lang="ru-RU" sz="2000" dirty="0" smtClean="0"/>
              <a:t>– отраслевое решение для дистрибуции и оптовой торговли</a:t>
            </a:r>
            <a:endParaRPr lang="uk-UA" sz="2000" dirty="0"/>
          </a:p>
          <a:p>
            <a:pPr>
              <a:spcBef>
                <a:spcPts val="900"/>
              </a:spcBef>
            </a:pPr>
            <a:r>
              <a:rPr lang="ru-RU" sz="2000" dirty="0"/>
              <a:t>В </a:t>
            </a:r>
            <a:r>
              <a:rPr lang="ru-RU" sz="2000" b="1" dirty="0">
                <a:solidFill>
                  <a:srgbClr val="C00000"/>
                </a:solidFill>
              </a:rPr>
              <a:t>2009</a:t>
            </a:r>
            <a:r>
              <a:rPr lang="ru-RU" sz="2000" dirty="0"/>
              <a:t> году стартовал проект </a:t>
            </a:r>
            <a:r>
              <a:rPr lang="ru-RU" sz="2000" b="1" dirty="0"/>
              <a:t>DeloPro Online</a:t>
            </a:r>
            <a:r>
              <a:rPr lang="ru-RU" sz="2000" dirty="0"/>
              <a:t>. В основе проекта – Система </a:t>
            </a:r>
            <a:r>
              <a:rPr lang="ru-RU" sz="2000" b="1" dirty="0"/>
              <a:t>DeloPro </a:t>
            </a:r>
            <a:r>
              <a:rPr lang="ru-RU" sz="2000" dirty="0" smtClean="0"/>
              <a:t>на </a:t>
            </a:r>
            <a:r>
              <a:rPr lang="ru-RU" sz="2000" dirty="0"/>
              <a:t>условиях аренды в рамках модели Software-as-a-Service (SaaS)</a:t>
            </a:r>
            <a:endParaRPr lang="uk-UA" sz="2000" dirty="0"/>
          </a:p>
          <a:p>
            <a:pPr>
              <a:spcBef>
                <a:spcPts val="900"/>
              </a:spcBef>
            </a:pPr>
            <a:r>
              <a:rPr lang="ru-RU" sz="2000" dirty="0"/>
              <a:t>C </a:t>
            </a:r>
            <a:r>
              <a:rPr lang="ru-RU" sz="2000" b="1" dirty="0">
                <a:solidFill>
                  <a:srgbClr val="C00000"/>
                </a:solidFill>
              </a:rPr>
              <a:t>2014</a:t>
            </a:r>
            <a:r>
              <a:rPr lang="ru-RU" sz="2000" b="1" dirty="0"/>
              <a:t> </a:t>
            </a:r>
            <a:r>
              <a:rPr lang="ru-RU" sz="2000" dirty="0"/>
              <a:t>года поддерживается версия Системы </a:t>
            </a:r>
            <a:r>
              <a:rPr lang="ru-RU" sz="2000" b="1" dirty="0"/>
              <a:t>DeloPro 5.0</a:t>
            </a:r>
            <a:r>
              <a:rPr lang="ru-RU" sz="2000" dirty="0"/>
              <a:t>. Существенно доработано ядро, </a:t>
            </a:r>
            <a:r>
              <a:rPr lang="ru-RU" sz="2000" dirty="0" smtClean="0"/>
              <a:t>появился </a:t>
            </a:r>
            <a:r>
              <a:rPr lang="ru-RU" sz="2000" dirty="0"/>
              <a:t>развитый </a:t>
            </a:r>
            <a:r>
              <a:rPr lang="ru-RU" sz="2000" dirty="0" smtClean="0"/>
              <a:t>API-интерфейс, расширена базовая функциональность</a:t>
            </a:r>
            <a:r>
              <a:rPr lang="ru-RU" sz="2000" dirty="0"/>
              <a:t>, повышена гибкость за счет </a:t>
            </a:r>
            <a:r>
              <a:rPr lang="ru-RU" sz="2000" dirty="0" smtClean="0"/>
              <a:t>использования плагинов 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50" y="135039"/>
            <a:ext cx="8585588" cy="367131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 Система </a:t>
            </a:r>
            <a:r>
              <a:rPr lang="en-US" sz="2800" b="1" dirty="0" smtClean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Концепция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728" y="575705"/>
            <a:ext cx="87182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900" b="1" dirty="0" smtClean="0">
                <a:solidFill>
                  <a:srgbClr val="171967"/>
                </a:solidFill>
                <a:latin typeface="Calibri" pitchFamily="34" charset="0"/>
              </a:rPr>
              <a:t>конфигурация</a:t>
            </a:r>
            <a:r>
              <a:rPr lang="ru-RU" sz="190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1900" b="1" dirty="0" smtClean="0">
                <a:solidFill>
                  <a:srgbClr val="171967"/>
                </a:solidFill>
                <a:latin typeface="Calibri" pitchFamily="34" charset="0"/>
              </a:rPr>
              <a:t>ТОРГОВЛЯ</a:t>
            </a:r>
            <a:r>
              <a:rPr lang="ru-RU" sz="190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</a:rPr>
              <a:t>(</a:t>
            </a:r>
            <a:r>
              <a:rPr lang="ru-RU" sz="1900" i="1" dirty="0" smtClean="0">
                <a:latin typeface="Calibri" pitchFamily="34" charset="0"/>
              </a:rPr>
              <a:t>Организации, Персоны, Финансы, Товары</a:t>
            </a:r>
            <a:r>
              <a:rPr lang="ru-RU" sz="1900" dirty="0" smtClean="0">
                <a:latin typeface="Calibri" pitchFamily="34" charset="0"/>
              </a:rPr>
              <a:t>, </a:t>
            </a:r>
            <a:r>
              <a:rPr lang="ru-RU" sz="1900" i="1" dirty="0" smtClean="0">
                <a:latin typeface="Calibri" pitchFamily="34" charset="0"/>
              </a:rPr>
              <a:t>Цены и   Курсы, Заказы, Закупки, Склад, Органайзер, Бизнес-процессы, Статистика</a:t>
            </a:r>
            <a:r>
              <a:rPr lang="ru-RU" sz="1900" dirty="0" smtClean="0">
                <a:latin typeface="Calibri" pitchFamily="34" charset="0"/>
              </a:rPr>
              <a:t>) </a:t>
            </a:r>
          </a:p>
          <a:p>
            <a:pPr lvl="0">
              <a:spcBef>
                <a:spcPts val="600"/>
              </a:spcBef>
            </a:pPr>
            <a:r>
              <a:rPr lang="ru-RU" sz="1900" dirty="0">
                <a:latin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</a:rPr>
              <a:t>     </a:t>
            </a:r>
            <a:r>
              <a:rPr lang="ru-RU" sz="1900" b="1" dirty="0" smtClean="0">
                <a:latin typeface="Calibri" pitchFamily="34" charset="0"/>
              </a:rPr>
              <a:t>+</a:t>
            </a:r>
            <a:r>
              <a:rPr lang="ru-RU" sz="1900" dirty="0" smtClean="0">
                <a:latin typeface="Calibri" pitchFamily="34" charset="0"/>
              </a:rPr>
              <a:t>   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дополнительные </a:t>
            </a:r>
            <a:r>
              <a:rPr lang="ru-RU" sz="1900" b="1" dirty="0">
                <a:solidFill>
                  <a:srgbClr val="002060"/>
                </a:solidFill>
                <a:latin typeface="Calibri" pitchFamily="34" charset="0"/>
              </a:rPr>
              <a:t>модули</a:t>
            </a:r>
            <a:r>
              <a:rPr lang="ru-RU" sz="1900" dirty="0">
                <a:latin typeface="Calibri" pitchFamily="34" charset="0"/>
              </a:rPr>
              <a:t> (</a:t>
            </a:r>
            <a:r>
              <a:rPr lang="ru-RU" sz="1900" i="1" dirty="0">
                <a:latin typeface="Calibri" pitchFamily="34" charset="0"/>
              </a:rPr>
              <a:t>Автотранспорт и доставка</a:t>
            </a:r>
            <a:r>
              <a:rPr lang="ru-RU" sz="1900" dirty="0">
                <a:latin typeface="Calibri" pitchFamily="34" charset="0"/>
              </a:rPr>
              <a:t>, </a:t>
            </a:r>
            <a:r>
              <a:rPr lang="ru-RU" sz="1900" i="1" dirty="0">
                <a:latin typeface="Calibri" pitchFamily="34" charset="0"/>
              </a:rPr>
              <a:t>Производство</a:t>
            </a:r>
            <a:r>
              <a:rPr lang="ru-RU" sz="1900" dirty="0">
                <a:latin typeface="Calibri" pitchFamily="34" charset="0"/>
              </a:rPr>
              <a:t>, </a:t>
            </a:r>
            <a:r>
              <a:rPr lang="ru-RU" sz="1900" dirty="0" smtClean="0">
                <a:latin typeface="Calibri" pitchFamily="34" charset="0"/>
              </a:rPr>
              <a:t>  </a:t>
            </a:r>
          </a:p>
          <a:p>
            <a:pPr lvl="0">
              <a:spcBef>
                <a:spcPts val="0"/>
              </a:spcBef>
            </a:pPr>
            <a:r>
              <a:rPr lang="ru-RU" sz="1900" i="1" dirty="0">
                <a:latin typeface="Calibri" pitchFamily="34" charset="0"/>
              </a:rPr>
              <a:t> </a:t>
            </a:r>
            <a:r>
              <a:rPr lang="ru-RU" sz="1900" i="1" dirty="0" smtClean="0">
                <a:latin typeface="Calibri" pitchFamily="34" charset="0"/>
              </a:rPr>
              <a:t>                                                            Проекты</a:t>
            </a:r>
            <a:r>
              <a:rPr lang="ru-RU" sz="1900" dirty="0">
                <a:latin typeface="Calibri" pitchFamily="34" charset="0"/>
              </a:rPr>
              <a:t>, </a:t>
            </a:r>
            <a:r>
              <a:rPr lang="ru-RU" sz="1900" i="1" dirty="0">
                <a:latin typeface="Calibri" pitchFamily="34" charset="0"/>
              </a:rPr>
              <a:t>Бонусы</a:t>
            </a:r>
            <a:r>
              <a:rPr lang="ru-RU" sz="1900" dirty="0">
                <a:latin typeface="Calibri" pitchFamily="34" charset="0"/>
              </a:rPr>
              <a:t>, </a:t>
            </a:r>
            <a:r>
              <a:rPr lang="ru-RU" sz="1900" i="1" dirty="0">
                <a:latin typeface="Calibri" pitchFamily="34" charset="0"/>
              </a:rPr>
              <a:t>Кадры, Документы</a:t>
            </a:r>
            <a:r>
              <a:rPr lang="ru-RU" sz="1900" dirty="0" smtClean="0">
                <a:latin typeface="Calibri" pitchFamily="34" charset="0"/>
              </a:rPr>
              <a:t>)</a:t>
            </a:r>
            <a:endParaRPr lang="ru-RU" sz="1900" dirty="0">
              <a:latin typeface="Calibri" pitchFamily="34" charset="0"/>
            </a:endParaRP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</a:rPr>
              <a:t>использование </a:t>
            </a:r>
            <a:r>
              <a:rPr lang="ru-RU" sz="1900" dirty="0">
                <a:latin typeface="Calibri" pitchFamily="34" charset="0"/>
              </a:rPr>
              <a:t>Системы </a:t>
            </a:r>
            <a:r>
              <a:rPr lang="ru-RU" sz="1900" b="1" dirty="0">
                <a:latin typeface="Calibri" pitchFamily="34" charset="0"/>
              </a:rPr>
              <a:t>DeloPro</a:t>
            </a:r>
            <a:r>
              <a:rPr lang="ru-RU" sz="1900" dirty="0">
                <a:latin typeface="Calibri" pitchFamily="34" charset="0"/>
              </a:rPr>
              <a:t> предполагает </a:t>
            </a:r>
            <a:r>
              <a:rPr lang="ru-RU" sz="1900" b="1" i="1" dirty="0">
                <a:solidFill>
                  <a:srgbClr val="C00000"/>
                </a:solidFill>
                <a:latin typeface="Calibri" pitchFamily="34" charset="0"/>
              </a:rPr>
              <a:t>покупку Лицензий </a:t>
            </a:r>
            <a:r>
              <a:rPr lang="ru-RU" sz="1900" dirty="0">
                <a:latin typeface="Calibri" pitchFamily="34" charset="0"/>
              </a:rPr>
              <a:t>или</a:t>
            </a:r>
            <a:r>
              <a:rPr lang="ru-RU" sz="1900" i="1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en-US" sz="1900" b="1" i="1" dirty="0" smtClean="0">
                <a:solidFill>
                  <a:srgbClr val="C00000"/>
                </a:solidFill>
                <a:latin typeface="Calibri" pitchFamily="34" charset="0"/>
              </a:rPr>
              <a:t>SaaS-</a:t>
            </a:r>
            <a:r>
              <a:rPr lang="ru-RU" sz="1900" b="1" i="1" dirty="0" smtClean="0">
                <a:solidFill>
                  <a:srgbClr val="C00000"/>
                </a:solidFill>
                <a:latin typeface="Calibri" pitchFamily="34" charset="0"/>
              </a:rPr>
              <a:t>аренду</a:t>
            </a:r>
            <a:r>
              <a:rPr lang="ru-RU" sz="1900" i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en-US" sz="1900" b="1" dirty="0" smtClean="0">
                <a:solidFill>
                  <a:srgbClr val="002060"/>
                </a:solidFill>
                <a:latin typeface="Calibri" pitchFamily="34" charset="0"/>
              </a:rPr>
              <a:t>DeloPro Online)</a:t>
            </a:r>
            <a:r>
              <a:rPr lang="ru-RU" sz="1900" dirty="0" smtClean="0">
                <a:latin typeface="Calibri" pitchFamily="34" charset="0"/>
              </a:rPr>
              <a:t>, </a:t>
            </a:r>
            <a:r>
              <a:rPr lang="ru-RU" sz="1900" dirty="0">
                <a:latin typeface="Calibri" pitchFamily="34" charset="0"/>
              </a:rPr>
              <a:t>а также проведение комплекса работ по </a:t>
            </a:r>
            <a:r>
              <a:rPr lang="ru-RU" sz="1900" dirty="0" smtClean="0">
                <a:latin typeface="Calibri" pitchFamily="34" charset="0"/>
              </a:rPr>
              <a:t>внедрению</a:t>
            </a: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</a:rPr>
              <a:t>Лицензия предоставляет право в одной базе данных вести учет </a:t>
            </a:r>
            <a:r>
              <a:rPr lang="ru-RU" sz="1900" b="1" i="1" dirty="0" smtClean="0">
                <a:solidFill>
                  <a:srgbClr val="C00000"/>
                </a:solidFill>
                <a:latin typeface="Calibri" pitchFamily="34" charset="0"/>
              </a:rPr>
              <a:t>неограниченному числу членов корпорации</a:t>
            </a:r>
            <a:r>
              <a:rPr lang="ru-RU" sz="1900" b="1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</a:rPr>
              <a:t>и работать </a:t>
            </a:r>
            <a:r>
              <a:rPr lang="ru-RU" sz="1900" b="1" i="1" dirty="0" smtClean="0">
                <a:solidFill>
                  <a:srgbClr val="C00000"/>
                </a:solidFill>
                <a:latin typeface="Calibri" pitchFamily="34" charset="0"/>
              </a:rPr>
              <a:t>неограниченному числу пользователей</a:t>
            </a:r>
            <a:endParaRPr lang="ru-RU" sz="1900" b="1" dirty="0" smtClean="0">
              <a:latin typeface="Calibri" pitchFamily="34" charset="0"/>
            </a:endParaRPr>
          </a:p>
          <a:p>
            <a:pPr marL="285750" lvl="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</a:rPr>
              <a:t>Лицензия </a:t>
            </a:r>
            <a:r>
              <a:rPr lang="ru-RU" sz="1900" dirty="0">
                <a:latin typeface="Calibri" pitchFamily="34" charset="0"/>
              </a:rPr>
              <a:t>предоставляет право клиенту </a:t>
            </a:r>
            <a:r>
              <a:rPr lang="ru-RU" sz="1900" b="1" i="1" dirty="0">
                <a:solidFill>
                  <a:srgbClr val="C00000"/>
                </a:solidFill>
                <a:latin typeface="Calibri" pitchFamily="34" charset="0"/>
              </a:rPr>
              <a:t>самостоятельно вносить изменения в исходный код</a:t>
            </a:r>
            <a:r>
              <a:rPr lang="ru-RU" sz="1900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1900" dirty="0">
                <a:latin typeface="Calibri" pitchFamily="34" charset="0"/>
              </a:rPr>
              <a:t>(</a:t>
            </a:r>
            <a:r>
              <a:rPr lang="en-US" sz="1900" dirty="0">
                <a:latin typeface="Calibri" pitchFamily="34" charset="0"/>
              </a:rPr>
              <a:t>open source</a:t>
            </a:r>
            <a:r>
              <a:rPr lang="ru-RU" sz="1900" dirty="0" smtClean="0">
                <a:latin typeface="Calibri" pitchFamily="34" charset="0"/>
              </a:rPr>
              <a:t>)</a:t>
            </a:r>
            <a:endParaRPr lang="ru-RU" sz="1900" dirty="0">
              <a:latin typeface="Calibri" pitchFamily="34" charset="0"/>
            </a:endParaRP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ru-RU" sz="19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</a:rPr>
              <a:t>у </a:t>
            </a:r>
            <a:r>
              <a:rPr lang="ru-RU" sz="1900" dirty="0">
                <a:latin typeface="Calibri" pitchFamily="34" charset="0"/>
              </a:rPr>
              <a:t>всех клиентов поддерживается </a:t>
            </a:r>
            <a:r>
              <a:rPr lang="ru-RU" sz="1900" b="1" i="1" dirty="0">
                <a:solidFill>
                  <a:srgbClr val="C00000"/>
                </a:solidFill>
                <a:latin typeface="Calibri" pitchFamily="34" charset="0"/>
              </a:rPr>
              <a:t>единая актуальная версия</a:t>
            </a:r>
            <a:r>
              <a:rPr lang="ru-RU" sz="19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900" dirty="0">
                <a:latin typeface="Calibri" pitchFamily="34" charset="0"/>
              </a:rPr>
              <a:t>Системы</a:t>
            </a:r>
            <a:r>
              <a:rPr lang="ru-RU" sz="1900" b="1" dirty="0">
                <a:latin typeface="Calibri" pitchFamily="34" charset="0"/>
              </a:rPr>
              <a:t> DeloPro</a:t>
            </a:r>
            <a:r>
              <a:rPr lang="ru-RU" sz="1900" dirty="0">
                <a:latin typeface="Calibri" pitchFamily="34" charset="0"/>
              </a:rPr>
              <a:t>. </a:t>
            </a:r>
            <a:r>
              <a:rPr lang="ru-RU" sz="1900" dirty="0" smtClean="0">
                <a:latin typeface="Calibri" pitchFamily="34" charset="0"/>
              </a:rPr>
              <a:t>  </a:t>
            </a:r>
          </a:p>
          <a:p>
            <a:r>
              <a:rPr lang="ru-RU" sz="1900" dirty="0">
                <a:latin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</a:rPr>
              <a:t>     Обновление </a:t>
            </a:r>
            <a:r>
              <a:rPr lang="ru-RU" sz="1900" dirty="0">
                <a:latin typeface="Calibri" pitchFamily="34" charset="0"/>
              </a:rPr>
              <a:t>структуры ядра и функционала происходит эволюционным путем </a:t>
            </a:r>
            <a:endParaRPr lang="ru-RU" sz="1900" dirty="0" smtClean="0">
              <a:latin typeface="Calibri" pitchFamily="34" charset="0"/>
            </a:endParaRPr>
          </a:p>
          <a:p>
            <a:r>
              <a:rPr lang="ru-RU" sz="1900" dirty="0">
                <a:latin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</a:rPr>
              <a:t>     (</a:t>
            </a:r>
            <a:r>
              <a:rPr lang="ru-RU" sz="1900" dirty="0">
                <a:latin typeface="Calibri" pitchFamily="34" charset="0"/>
              </a:rPr>
              <a:t>предоставляется клиентам в рамках абонентского обслуживания</a:t>
            </a:r>
            <a:r>
              <a:rPr lang="ru-RU" sz="1900" dirty="0" smtClean="0">
                <a:latin typeface="Calibri" pitchFamily="34" charset="0"/>
              </a:rPr>
              <a:t>)</a:t>
            </a:r>
            <a:r>
              <a:rPr lang="ru-RU" sz="1900" dirty="0" smtClean="0">
                <a:latin typeface="Calibri" pitchFamily="34" charset="0"/>
              </a:rPr>
              <a:t>. </a:t>
            </a:r>
            <a:r>
              <a:rPr lang="ru-RU" sz="1900" b="1" dirty="0" smtClean="0">
                <a:solidFill>
                  <a:srgbClr val="C00000"/>
                </a:solidFill>
                <a:latin typeface="Calibri" pitchFamily="34" charset="0"/>
              </a:rPr>
              <a:t>Развитие </a:t>
            </a:r>
          </a:p>
          <a:p>
            <a:r>
              <a:rPr lang="ru-RU" sz="19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900" b="1" dirty="0" smtClean="0">
                <a:solidFill>
                  <a:srgbClr val="C00000"/>
                </a:solidFill>
                <a:latin typeface="Calibri" pitchFamily="34" charset="0"/>
              </a:rPr>
              <a:t>     ПО синхронно с развитием бизнеса</a:t>
            </a:r>
            <a:endParaRPr lang="ru-RU" sz="19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9962" y="142406"/>
            <a:ext cx="8930476" cy="538007"/>
          </a:xfrm>
        </p:spPr>
        <p:txBody>
          <a:bodyPr>
            <a:noAutofit/>
          </a:bodyPr>
          <a:lstStyle/>
          <a:p>
            <a:pPr algn="r"/>
            <a:r>
              <a:rPr lang="ru-RU" sz="2700" b="1" dirty="0" smtClean="0">
                <a:solidFill>
                  <a:srgbClr val="0070C0"/>
                </a:solidFill>
              </a:rPr>
              <a:t>Система </a:t>
            </a:r>
            <a:r>
              <a:rPr lang="en-US" sz="2700" b="1" dirty="0">
                <a:solidFill>
                  <a:srgbClr val="0070C0"/>
                </a:solidFill>
              </a:rPr>
              <a:t>DeloPro</a:t>
            </a:r>
            <a:r>
              <a:rPr lang="ru-RU" sz="2700" b="1" dirty="0">
                <a:solidFill>
                  <a:srgbClr val="0070C0"/>
                </a:solidFill>
              </a:rPr>
              <a:t>. </a:t>
            </a:r>
            <a:r>
              <a:rPr lang="ru-RU" sz="27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Инструменты для корпоративного учета</a:t>
            </a:r>
            <a:endParaRPr lang="ru-RU" sz="2700" dirty="0" smtClean="0">
              <a:solidFill>
                <a:srgbClr val="0070C0"/>
              </a:solidFill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5750" y="2723213"/>
            <a:ext cx="8786813" cy="363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Единое информационное пространство </a:t>
            </a:r>
            <a:r>
              <a:rPr lang="ru-RU" sz="1900" dirty="0">
                <a:latin typeface="Calibri" pitchFamily="34" charset="0"/>
                <a:cs typeface="+mn-cs"/>
              </a:rPr>
              <a:t>– работа в </a:t>
            </a:r>
            <a:r>
              <a:rPr lang="ru-RU" sz="1900" dirty="0" err="1">
                <a:latin typeface="Calibri" pitchFamily="34" charset="0"/>
                <a:cs typeface="+mn-cs"/>
              </a:rPr>
              <a:t>on-line</a:t>
            </a:r>
            <a:r>
              <a:rPr lang="ru-RU" sz="1900" dirty="0">
                <a:latin typeface="Calibri" pitchFamily="34" charset="0"/>
                <a:cs typeface="+mn-cs"/>
              </a:rPr>
              <a:t> в единой базе</a:t>
            </a:r>
          </a:p>
          <a:p>
            <a:pPr>
              <a:spcBef>
                <a:spcPts val="0"/>
              </a:spcBef>
              <a:defRPr/>
            </a:pPr>
            <a:r>
              <a:rPr lang="ru-RU" sz="1900" dirty="0">
                <a:latin typeface="Calibri" pitchFamily="34" charset="0"/>
                <a:cs typeface="+mn-cs"/>
              </a:rPr>
              <a:t>          членов корпорации, партнеров и клиентов. Единые справочники и картотеки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Задание прав доступа члена корпорации </a:t>
            </a:r>
            <a:r>
              <a:rPr lang="ru-RU" sz="1900" dirty="0">
                <a:latin typeface="Calibri" pitchFamily="34" charset="0"/>
                <a:cs typeface="+mn-cs"/>
              </a:rPr>
              <a:t>к складам, расчетным счетам и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900" dirty="0">
                <a:latin typeface="Calibri" pitchFamily="34" charset="0"/>
                <a:cs typeface="+mn-cs"/>
              </a:rPr>
              <a:t>          категориям товаров, индивидуальные прайслисты и шаблоны документов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Фиксация логической связи между объектами учета </a:t>
            </a:r>
            <a:r>
              <a:rPr lang="ru-RU" sz="1900" dirty="0">
                <a:latin typeface="Calibri" pitchFamily="34" charset="0"/>
                <a:cs typeface="+mn-cs"/>
              </a:rPr>
              <a:t>для реализации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900" dirty="0">
                <a:latin typeface="Calibri" pitchFamily="34" charset="0"/>
                <a:cs typeface="+mn-cs"/>
              </a:rPr>
              <a:t>          бизнес-процессов цепочек поставок, складской и транспортной логистики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Цепочки операций </a:t>
            </a:r>
            <a:r>
              <a:rPr lang="ru-RU" sz="1900" dirty="0">
                <a:latin typeface="Calibri" pitchFamily="34" charset="0"/>
              </a:rPr>
              <a:t>– формирование по «шаблону» </a:t>
            </a:r>
            <a:r>
              <a:rPr lang="ru-RU" sz="1900" dirty="0" smtClean="0">
                <a:latin typeface="Calibri" pitchFamily="34" charset="0"/>
              </a:rPr>
              <a:t>связанных объектов </a:t>
            </a:r>
            <a:r>
              <a:rPr lang="ru-RU" sz="1900" dirty="0">
                <a:latin typeface="Calibri" pitchFamily="34" charset="0"/>
              </a:rPr>
              <a:t>– </a:t>
            </a:r>
            <a:endParaRPr lang="ru-RU" sz="1900" dirty="0" smtClean="0">
              <a:latin typeface="Calibri" pitchFamily="34" charset="0"/>
            </a:endParaRPr>
          </a:p>
          <a:p>
            <a:pPr eaLnBrk="0" hangingPunct="0">
              <a:defRPr/>
            </a:pPr>
            <a:r>
              <a:rPr lang="ru-RU" sz="1900" dirty="0">
                <a:latin typeface="Calibri" pitchFamily="34" charset="0"/>
              </a:rPr>
              <a:t> </a:t>
            </a:r>
            <a:r>
              <a:rPr lang="ru-RU" sz="1900" dirty="0" smtClean="0">
                <a:latin typeface="Calibri" pitchFamily="34" charset="0"/>
              </a:rPr>
              <a:t>         сделок</a:t>
            </a:r>
            <a:r>
              <a:rPr lang="ru-RU" sz="1900" dirty="0">
                <a:latin typeface="Calibri" pitchFamily="34" charset="0"/>
              </a:rPr>
              <a:t>, хоз. операций, складских транзакций в различных членах корпорации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Активные отчеты </a:t>
            </a:r>
            <a:r>
              <a:rPr lang="ru-RU" sz="1900" dirty="0">
                <a:latin typeface="Calibri" pitchFamily="34" charset="0"/>
                <a:cs typeface="+mn-cs"/>
              </a:rPr>
              <a:t>обеспечивают целостность документарного, денежного и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900" dirty="0">
                <a:latin typeface="Calibri" pitchFamily="34" charset="0"/>
                <a:cs typeface="+mn-cs"/>
              </a:rPr>
              <a:t>          товарного движения между членами корпорации и контрагентами</a:t>
            </a:r>
          </a:p>
        </p:txBody>
      </p:sp>
      <p:pic>
        <p:nvPicPr>
          <p:cNvPr id="12" name="Рисунок 3" descr="2 - корпорация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11810"/>
            <a:ext cx="85010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7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86" y="128353"/>
            <a:ext cx="8786812" cy="525463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kern="12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Управление правами пользователей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4313" y="980728"/>
            <a:ext cx="8606159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ts val="24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Карточка пользователя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– реквизиты, данные для авторизации (логин</a:t>
            </a:r>
          </a:p>
          <a:p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и пароль со сроком действия, диапазон 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IP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-адресов, одноразовые</a:t>
            </a:r>
          </a:p>
          <a:p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пароли), персонификация подписи в документах и организации-дилера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Индивидуальные права доступа к объектам и функциям (по ролям)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222268"/>
              </a:solidFill>
              <a:latin typeface="Calibri" pitchFamily="34" charset="0"/>
            </a:endParaRPr>
          </a:p>
          <a:p>
            <a:pPr eaLnBrk="0" hangingPunct="0">
              <a:spcBef>
                <a:spcPts val="1200"/>
              </a:spcBef>
              <a:buFont typeface="Arial" charset="0"/>
              <a:buChar char="•"/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Персональное дерево отчетов и значений по умолчанию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ts val="1200"/>
              </a:spcBef>
              <a:buFont typeface="Arial" charset="0"/>
              <a:buChar char="•"/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Индивидуальный доступ к карточкам контрагентов </a:t>
            </a:r>
            <a:r>
              <a:rPr lang="ru-RU" sz="2000" b="1" dirty="0" smtClean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персон </a:t>
            </a:r>
          </a:p>
          <a:p>
            <a:pPr eaLnBrk="0" hangingPunct="0"/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по степени секретности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)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, а также к конфиденциальным </a:t>
            </a:r>
          </a:p>
          <a:p>
            <a:pPr eaLnBrk="0" hangingPunct="0"/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 информационным блокам  этих карточек</a:t>
            </a:r>
            <a:endParaRPr lang="en-US" sz="2000" dirty="0"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spcBef>
                <a:spcPts val="1200"/>
              </a:spcBef>
              <a:buFont typeface="Arial" charset="0"/>
              <a:buChar char="•"/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Персональное дерево инструкций в соответствии с ролью </a:t>
            </a:r>
          </a:p>
          <a:p>
            <a:pPr eaLnBrk="0" hangingPunct="0"/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в бизнес-процессах</a:t>
            </a:r>
          </a:p>
          <a:p>
            <a:pPr eaLnBrk="0" hangingPunct="0">
              <a:spcBef>
                <a:spcPts val="24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Интерфейс </a:t>
            </a:r>
            <a:r>
              <a:rPr lang="ru-RU" sz="2000" b="1" dirty="0" smtClean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системы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соответствует правам пользователя </a:t>
            </a:r>
          </a:p>
        </p:txBody>
      </p:sp>
    </p:spTree>
    <p:extLst>
      <p:ext uri="{BB962C8B-B14F-4D97-AF65-F5344CB8AC3E}">
        <p14:creationId xmlns:p14="http://schemas.microsoft.com/office/powerpoint/2010/main" val="17751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86" y="128353"/>
            <a:ext cx="8786812" cy="525463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kern="12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Управление правами пользователей</a:t>
            </a:r>
          </a:p>
        </p:txBody>
      </p:sp>
      <p:pic>
        <p:nvPicPr>
          <p:cNvPr id="14" name="Рисунок 4" descr="10-задание прав и инструкций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18" y="726789"/>
            <a:ext cx="7255640" cy="411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14399" y="4987114"/>
            <a:ext cx="78323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Логирование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значимых системных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событий,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изменений полей в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ключевых объектах </a:t>
            </a:r>
            <a:endParaRPr lang="ru-RU" sz="2000" b="1" dirty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Фиксация всех изменений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ценовых параметров сделок </a:t>
            </a:r>
            <a:endParaRPr lang="ru-RU" sz="20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Ведение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архива документов, которые выводились на печать </a:t>
            </a:r>
            <a:endParaRPr lang="ru-RU" sz="2000" b="1" dirty="0" smtClean="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65830"/>
            <a:ext cx="8786812" cy="80103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kern="12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Мультивалютные хозяйственные операции</a:t>
            </a:r>
          </a:p>
        </p:txBody>
      </p:sp>
      <p:pic>
        <p:nvPicPr>
          <p:cNvPr id="9" name="Рисунок 3" descr="3- хозоперации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89388"/>
            <a:ext cx="47148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364163" y="1481907"/>
            <a:ext cx="3500437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2400"/>
              </a:spcBef>
              <a:buFont typeface="Arial" charset="0"/>
              <a:buChar char="•"/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Произвольные валюты и</a:t>
            </a:r>
          </a:p>
          <a:p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типы курсов валют</a:t>
            </a:r>
            <a:endParaRPr lang="ru-RU" dirty="0">
              <a:solidFill>
                <a:srgbClr val="222268"/>
              </a:solidFill>
              <a:latin typeface="Calibri" pitchFamily="34" charset="0"/>
            </a:endParaRPr>
          </a:p>
          <a:p>
            <a:pPr eaLnBrk="0" hangingPunct="0">
              <a:spcBef>
                <a:spcPts val="1800"/>
              </a:spcBef>
              <a:buFont typeface="Arial" charset="0"/>
              <a:buChar char="•"/>
            </a:pP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Сумма ХО в 4-х валютах</a:t>
            </a:r>
          </a:p>
          <a:p>
            <a:pPr eaLnBrk="0" hangingPunct="0">
              <a:spcBef>
                <a:spcPts val="1800"/>
              </a:spcBef>
              <a:buFont typeface="Arial" charset="0"/>
              <a:buChar char="•"/>
            </a:pP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en-US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Online</a:t>
            </a: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-балансы с  </a:t>
            </a:r>
            <a:r>
              <a:rPr lang="ru-RU" b="1" dirty="0" smtClean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контр-  </a:t>
            </a:r>
            <a:endParaRPr lang="ru-RU" b="1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r>
              <a:rPr lang="ru-RU" b="1" dirty="0" smtClean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агентами </a:t>
            </a: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и по сделкам</a:t>
            </a:r>
          </a:p>
          <a:p>
            <a:pPr eaLnBrk="0" hangingPunct="0">
              <a:spcBef>
                <a:spcPts val="1800"/>
              </a:spcBef>
              <a:buFont typeface="Arial" charset="0"/>
              <a:buChar char="•"/>
            </a:pP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Фиксация курсов валют</a:t>
            </a:r>
          </a:p>
          <a:p>
            <a:pPr eaLnBrk="0" hangingPunct="0"/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и курсовых разниц</a:t>
            </a:r>
          </a:p>
          <a:p>
            <a:pPr eaLnBrk="0" hangingPunct="0">
              <a:spcBef>
                <a:spcPts val="1800"/>
              </a:spcBef>
              <a:buFont typeface="Arial" charset="0"/>
              <a:buChar char="•"/>
            </a:pP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Проводки по НСБУ и </a:t>
            </a:r>
            <a:r>
              <a:rPr lang="en-US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GAAP</a:t>
            </a:r>
          </a:p>
          <a:p>
            <a:pPr eaLnBrk="0" hangingPunct="0">
              <a:spcBef>
                <a:spcPts val="1800"/>
              </a:spcBef>
              <a:buFont typeface="Arial" charset="0"/>
              <a:buChar char="•"/>
            </a:pPr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Разноски сумм на другие </a:t>
            </a:r>
          </a:p>
          <a:p>
            <a:pPr eaLnBrk="0" hangingPunct="0"/>
            <a:r>
              <a:rPr lang="ru-RU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объекты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82" y="135039"/>
            <a:ext cx="8356902" cy="479218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</a:rPr>
              <a:t>WEB-</a:t>
            </a:r>
            <a:r>
              <a:rPr lang="ru-RU" sz="2800" b="1" dirty="0" smtClean="0">
                <a:solidFill>
                  <a:srgbClr val="0070C0"/>
                </a:solidFill>
              </a:rPr>
              <a:t>проекты для бизнеса от компании КСИКОМ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5" y="790078"/>
            <a:ext cx="9001125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/>
              <a:t>Компания </a:t>
            </a:r>
            <a:r>
              <a:rPr lang="ru-RU" sz="2000" dirty="0"/>
              <a:t>КСИКОМ </a:t>
            </a:r>
            <a:r>
              <a:rPr lang="ru-RU" sz="2000" dirty="0" smtClean="0"/>
              <a:t>СЕРВИС предлагает </a:t>
            </a:r>
            <a:r>
              <a:rPr lang="ru-RU" sz="2000" b="1" dirty="0">
                <a:solidFill>
                  <a:srgbClr val="002060"/>
                </a:solidFill>
              </a:rPr>
              <a:t>разработку, внедрение и сопровождение </a:t>
            </a:r>
            <a:r>
              <a:rPr lang="ru-RU" sz="2000" b="1" dirty="0" smtClean="0">
                <a:solidFill>
                  <a:srgbClr val="002060"/>
                </a:solidFill>
              </a:rPr>
              <a:t>Web-решений </a:t>
            </a:r>
            <a:r>
              <a:rPr lang="ru-RU" sz="2000" b="1" dirty="0">
                <a:solidFill>
                  <a:srgbClr val="002060"/>
                </a:solidFill>
              </a:rPr>
              <a:t>для онлайн управления бизнесом</a:t>
            </a:r>
            <a:r>
              <a:rPr lang="ru-RU" sz="2000" dirty="0">
                <a:solidFill>
                  <a:srgbClr val="002060"/>
                </a:solidFill>
              </a:rPr>
              <a:t> – </a:t>
            </a:r>
            <a:endParaRPr lang="ru-RU" sz="2000" dirty="0" smtClean="0">
              <a:solidFill>
                <a:srgbClr val="002060"/>
              </a:solidFill>
            </a:endParaRPr>
          </a:p>
          <a:p>
            <a:pPr marL="360000">
              <a:spcBef>
                <a:spcPts val="6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систем </a:t>
            </a:r>
            <a:r>
              <a:rPr lang="ru-RU" sz="2400" b="1" dirty="0">
                <a:solidFill>
                  <a:srgbClr val="002060"/>
                </a:solidFill>
              </a:rPr>
              <a:t>электронной коммерции, клиентских и </a:t>
            </a:r>
            <a:r>
              <a:rPr lang="ru-RU" sz="2400" b="1" dirty="0" smtClean="0">
                <a:solidFill>
                  <a:srgbClr val="002060"/>
                </a:solidFill>
              </a:rPr>
              <a:t>внутрикорпоративных</a:t>
            </a:r>
            <a:r>
              <a:rPr lang="ru-RU" sz="2400" b="1" dirty="0">
                <a:solidFill>
                  <a:srgbClr val="002060"/>
                </a:solidFill>
              </a:rPr>
              <a:t> Web-порталов, CRM и ERP-систем, </a:t>
            </a:r>
            <a:r>
              <a:rPr lang="ru-RU" sz="2400" b="1" dirty="0" smtClean="0">
                <a:solidFill>
                  <a:srgbClr val="002060"/>
                </a:solidFill>
              </a:rPr>
              <a:t>других специализированных</a:t>
            </a:r>
            <a:r>
              <a:rPr lang="ru-RU" sz="2400" b="1" dirty="0">
                <a:solidFill>
                  <a:srgbClr val="002060"/>
                </a:solidFill>
              </a:rPr>
              <a:t> Web-приложений для </a:t>
            </a:r>
            <a:r>
              <a:rPr lang="ru-RU" sz="2400" b="1" dirty="0" smtClean="0">
                <a:solidFill>
                  <a:srgbClr val="002060"/>
                </a:solidFill>
              </a:rPr>
              <a:t>бизнеса</a:t>
            </a:r>
          </a:p>
          <a:p>
            <a:pPr marL="342900" indent="-342900">
              <a:spcBef>
                <a:spcPts val="600"/>
              </a:spcBef>
            </a:pPr>
            <a:r>
              <a:rPr lang="ru-RU" sz="2000" dirty="0" smtClean="0"/>
              <a:t>Предлагаемые решения базируются на возможностях базовых </a:t>
            </a:r>
            <a:r>
              <a:rPr lang="en-US" sz="2000" dirty="0" smtClean="0"/>
              <a:t>WEB</a:t>
            </a:r>
            <a:r>
              <a:rPr lang="ru-RU" sz="2000" dirty="0" smtClean="0"/>
              <a:t>-проектов: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smtClean="0"/>
              <a:t>ERP – </a:t>
            </a:r>
            <a:r>
              <a:rPr lang="ru-RU" sz="2000" i="1" dirty="0" smtClean="0"/>
              <a:t>Системы управления предприятием</a:t>
            </a:r>
            <a:r>
              <a:rPr lang="ru-RU" sz="2000" dirty="0" smtClean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DeloPro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инструментальной PHP-платформы </a:t>
            </a:r>
            <a:r>
              <a:rPr lang="ru-RU" sz="2000" b="1" dirty="0" smtClean="0">
                <a:solidFill>
                  <a:srgbClr val="C00000"/>
                </a:solidFill>
              </a:rPr>
              <a:t>Wad-er</a:t>
            </a:r>
            <a:r>
              <a:rPr lang="ru-RU" sz="2000" b="1" dirty="0" smtClean="0"/>
              <a:t> </a:t>
            </a:r>
            <a:r>
              <a:rPr lang="ru-RU" sz="2000" dirty="0" smtClean="0"/>
              <a:t>для разработки Web-приложений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пакета приложений для бизнеса Системы</a:t>
            </a:r>
            <a:r>
              <a:rPr lang="ru-RU" sz="2000" i="1" dirty="0" smtClean="0"/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Wad-er Business Suite (wBsuite)</a:t>
            </a:r>
          </a:p>
          <a:p>
            <a:pPr>
              <a:spcBef>
                <a:spcPts val="1800"/>
              </a:spcBef>
            </a:pPr>
            <a:r>
              <a:rPr lang="ru-RU" sz="2000" dirty="0" smtClean="0"/>
              <a:t>Инструментальная платформа </a:t>
            </a:r>
            <a:r>
              <a:rPr lang="ru-RU" sz="2000" b="1" dirty="0" smtClean="0"/>
              <a:t>Wad-er </a:t>
            </a:r>
            <a:r>
              <a:rPr lang="ru-RU" sz="2000" dirty="0" smtClean="0"/>
              <a:t>и</a:t>
            </a:r>
            <a:r>
              <a:rPr lang="ru-RU" sz="2000" b="1" dirty="0" smtClean="0"/>
              <a:t> </a:t>
            </a:r>
            <a:r>
              <a:rPr lang="ru-RU" sz="2000" dirty="0" smtClean="0"/>
              <a:t>Система</a:t>
            </a:r>
            <a:r>
              <a:rPr lang="ru-RU" sz="2000" i="1" dirty="0" smtClean="0"/>
              <a:t> </a:t>
            </a:r>
            <a:r>
              <a:rPr lang="ru-RU" sz="2000" b="1" dirty="0" smtClean="0"/>
              <a:t>wBsuite</a:t>
            </a:r>
            <a:r>
              <a:rPr lang="ru-RU" sz="2000" dirty="0" smtClean="0"/>
              <a:t> концентрируют в себе опыт и знания предметной области, приобретенные разработчиками в течение </a:t>
            </a:r>
            <a:r>
              <a:rPr lang="ru-RU" sz="2000" b="1" dirty="0" smtClean="0">
                <a:solidFill>
                  <a:srgbClr val="002060"/>
                </a:solidFill>
              </a:rPr>
              <a:t>18 лет работы </a:t>
            </a:r>
            <a:r>
              <a:rPr lang="ru-RU" sz="2000" dirty="0" smtClean="0"/>
              <a:t>над развитием проекта </a:t>
            </a:r>
            <a:r>
              <a:rPr lang="ru-RU" sz="2000" b="1" dirty="0" smtClean="0"/>
              <a:t>DeloPro</a:t>
            </a:r>
            <a:endParaRPr lang="ru-RU" sz="2000" dirty="0" smtClean="0"/>
          </a:p>
          <a:p>
            <a:pPr>
              <a:spcBef>
                <a:spcPts val="1200"/>
              </a:spcBef>
            </a:pPr>
            <a:r>
              <a:rPr lang="ru-RU" sz="2000" dirty="0" smtClean="0"/>
              <a:t>Авторские права на программные продукты и товарные знаки </a:t>
            </a:r>
          </a:p>
          <a:p>
            <a:pPr>
              <a:spcAft>
                <a:spcPts val="6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Wad-er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  <a:r>
              <a:rPr lang="ru-RU" sz="2000" b="1" dirty="0" smtClean="0">
                <a:solidFill>
                  <a:srgbClr val="002060"/>
                </a:solidFill>
              </a:rPr>
              <a:t> wBsuite</a:t>
            </a:r>
            <a:r>
              <a:rPr lang="ru-RU" sz="2000" dirty="0" smtClean="0">
                <a:solidFill>
                  <a:srgbClr val="002060"/>
                </a:solidFill>
              </a:rPr>
              <a:t> и </a:t>
            </a:r>
            <a:r>
              <a:rPr lang="ru-RU" sz="2000" b="1" dirty="0" smtClean="0">
                <a:solidFill>
                  <a:srgbClr val="002060"/>
                </a:solidFill>
              </a:rPr>
              <a:t>DeloPro </a:t>
            </a:r>
            <a:r>
              <a:rPr lang="ru-RU" sz="2000" dirty="0" smtClean="0"/>
              <a:t>принадлежат компании КСИКОМ СЕРВИС</a:t>
            </a:r>
            <a:endParaRPr lang="ru-RU" sz="2000" i="1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</p:spTree>
    <p:extLst>
      <p:ext uri="{BB962C8B-B14F-4D97-AF65-F5344CB8AC3E}">
        <p14:creationId xmlns:p14="http://schemas.microsoft.com/office/powerpoint/2010/main" val="39854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58335"/>
            <a:ext cx="8786812" cy="80103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Сделка 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– центр финансовой </a:t>
            </a: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ответственности и 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консолидации информации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313" y="989793"/>
            <a:ext cx="8929687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Сделки (продажи и закупки) консолидируют информацию о движении</a:t>
            </a:r>
          </a:p>
          <a:p>
            <a:pPr>
              <a:tabLst>
                <a:tab pos="660400" algn="l"/>
              </a:tabLst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товаров, денег, и документов между ее участниками</a:t>
            </a:r>
            <a:endParaRPr lang="ru-RU" sz="2000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По позиции спецификации сделки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доступны все о резервах, отгрузках и 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 возвратах, оплатах и возвратах денег, складских запасах и др.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Балансы по сделкам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Расчеты можно вести в любой валюте, формируется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on-line баланс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в валюте управленческого учета и в валюте сделки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Профилирование  сделок по типу.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Может создавать (или нет) налоговые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       события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, формировать (или нет) дебиторскую задолженность, быть 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        связана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с </a:t>
            </a:r>
            <a:r>
              <a:rPr lang="ru-RU" sz="2000" dirty="0" err="1">
                <a:latin typeface="Calibri" pitchFamily="34" charset="0"/>
                <a:cs typeface="Times New Roman" pitchFamily="18" charset="0"/>
              </a:rPr>
              <a:t>прайслистом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 или типом цены и др.</a:t>
            </a:r>
            <a:endParaRPr lang="ru-RU" sz="2000" b="1" dirty="0"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Бухгалтерский и управленческий учет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Документарное движение товаров 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          – </a:t>
            </a:r>
            <a:r>
              <a:rPr lang="ru-RU" sz="2000" dirty="0">
                <a:latin typeface="Calibri" pitchFamily="34" charset="0"/>
              </a:rPr>
              <a:t>по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</a:rPr>
              <a:t>документарным картам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, </a:t>
            </a:r>
            <a:r>
              <a:rPr lang="ru-RU" sz="2000" dirty="0">
                <a:latin typeface="Calibri" pitchFamily="34" charset="0"/>
              </a:rPr>
              <a:t>а фактическое – по </a:t>
            </a: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</a:rPr>
              <a:t>операционным </a:t>
            </a:r>
          </a:p>
          <a:p>
            <a:pPr>
              <a:tabLst>
                <a:tab pos="660400" algn="l"/>
              </a:tabLst>
            </a:pP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</a:rPr>
              <a:t>          картам </a:t>
            </a:r>
            <a:r>
              <a:rPr lang="ru-RU" sz="2000" dirty="0">
                <a:latin typeface="Calibri" pitchFamily="34" charset="0"/>
              </a:rPr>
              <a:t>складского учет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а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Факт перемещения  товарами границы склада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фиксируется </a:t>
            </a:r>
          </a:p>
          <a:p>
            <a:pPr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</a:rPr>
              <a:t>          кладовщиком в складских ордерах приема и выдачи товаров </a:t>
            </a:r>
            <a:endParaRPr lang="ru-RU" sz="2000" dirty="0"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58335"/>
            <a:ext cx="8786812" cy="80103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kern="1200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Движение товаров и документов в сделках</a:t>
            </a:r>
          </a:p>
        </p:txBody>
      </p:sp>
      <p:pic>
        <p:nvPicPr>
          <p:cNvPr id="12" name="Рисунок 4" descr="7- ХО и складские транзакции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49" y="1243951"/>
            <a:ext cx="72866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58335"/>
            <a:ext cx="8786812" cy="80103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Аккумулирование прямых затрат в сделках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2875" y="1209908"/>
            <a:ext cx="90011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Себестоимость товаров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в национальной валюте (бухгалтерская без НДС)</a:t>
            </a:r>
          </a:p>
          <a:p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 и в валюте управленческого учета (фактическая с НДС) хранятся в </a:t>
            </a:r>
          </a:p>
          <a:p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 документарной и операционной картах складского учета </a:t>
            </a:r>
          </a:p>
          <a:p>
            <a:pPr>
              <a:spcBef>
                <a:spcPts val="24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Спецификация дополнительных расходов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. 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Строка </a:t>
            </a:r>
            <a:r>
              <a:rPr lang="ru-RU" sz="2000" dirty="0" err="1">
                <a:latin typeface="Calibri" pitchFamily="34" charset="0"/>
                <a:cs typeface="Times New Roman" pitchFamily="18" charset="0"/>
              </a:rPr>
              <a:t>доп.расходов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   </a:t>
            </a:r>
          </a:p>
          <a:p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 разносится на выбранные товары из спецификации сделки (по объему, </a:t>
            </a:r>
          </a:p>
          <a:p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 весу, количеству или стоимости) и корректирует себестоимость </a:t>
            </a: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для целей</a:t>
            </a:r>
          </a:p>
          <a:p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управленческого</a:t>
            </a:r>
            <a:r>
              <a:rPr lang="ru-RU" sz="2000" i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и </a:t>
            </a: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бухгалтерского учета</a:t>
            </a:r>
            <a:endParaRPr lang="ru-RU" sz="2000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сумма закупки услуг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разносится по частям на другие сделки, формируя</a:t>
            </a:r>
          </a:p>
          <a:p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дополнительные расходы по методу начисления или кассовому методу</a:t>
            </a:r>
            <a:endParaRPr lang="ru-RU" sz="2000" b="1" dirty="0">
              <a:latin typeface="Calibri" pitchFamily="34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расходы по доставке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разносятся на заказы, закупки и</a:t>
            </a:r>
          </a:p>
          <a:p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</a:t>
            </a:r>
            <a:r>
              <a:rPr lang="ru-RU" sz="2000" dirty="0" err="1">
                <a:latin typeface="Calibri" pitchFamily="34" charset="0"/>
                <a:cs typeface="Times New Roman" pitchFamily="18" charset="0"/>
              </a:rPr>
              <a:t>междускладские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 перемещения, а затем на товары из их спецификаций </a:t>
            </a:r>
          </a:p>
          <a:p>
            <a:pPr>
              <a:spcBef>
                <a:spcPts val="24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Коррекция себестоимости "задним числом"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в картах складского учета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9850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33285"/>
            <a:ext cx="8786812" cy="62115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Расчет маржинального дохода 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pic>
        <p:nvPicPr>
          <p:cNvPr id="9" name="Рисунок 3" descr="8- маржинальный доход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49" y="1143000"/>
            <a:ext cx="830897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33285"/>
            <a:ext cx="8786812" cy="62115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Конфигурация Торговля. </a:t>
            </a:r>
            <a:r>
              <a:rPr lang="en-US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CRM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3" descr="4 - коммуникации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66" y="1000125"/>
            <a:ext cx="719340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50840"/>
            <a:ext cx="8786812" cy="598669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en-US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CRM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Управление </a:t>
            </a: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контрагентами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9388" y="727098"/>
            <a:ext cx="8964612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ts val="12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Профилирование клиентов </a:t>
            </a:r>
            <a:endParaRPr lang="ru-RU" sz="2000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 marL="612000" eaLnBrk="0" hangingPunct="0">
              <a:spcBef>
                <a:spcPts val="600"/>
              </a:spcBef>
              <a:buFont typeface="Arial" charset="0"/>
              <a:buChar char="•"/>
              <a:tabLst>
                <a:tab pos="660400" algn="l"/>
              </a:tabLst>
            </a:pP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персональные цены и скидки, договора продаж, </a:t>
            </a:r>
          </a:p>
          <a:p>
            <a:pPr marL="612000" eaLnBrk="0" hangingPunct="0">
              <a:spcBef>
                <a:spcPts val="600"/>
              </a:spcBef>
              <a:buFont typeface="Arial" charset="0"/>
              <a:buChar char="•"/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    сетка бонусов (</a:t>
            </a:r>
            <a:r>
              <a:rPr lang="ru-RU" sz="2000" dirty="0" err="1">
                <a:latin typeface="Calibri" pitchFamily="34" charset="0"/>
                <a:cs typeface="Times New Roman" pitchFamily="18" charset="0"/>
              </a:rPr>
              <a:t>рибейтов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) по товарам и группам товаров,</a:t>
            </a:r>
          </a:p>
          <a:p>
            <a:pPr marL="612000" eaLnBrk="0" hangingPunct="0">
              <a:spcBef>
                <a:spcPts val="600"/>
              </a:spcBef>
              <a:buFont typeface="Arial" charset="0"/>
              <a:buChar char="•"/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    синхронизация товаров (артикул, название, единицы измерения), </a:t>
            </a:r>
          </a:p>
          <a:p>
            <a:pPr marL="612000" eaLnBrk="0" hangingPunct="0">
              <a:spcBef>
                <a:spcPts val="600"/>
              </a:spcBef>
              <a:buFont typeface="Arial" charset="0"/>
              <a:buChar char="•"/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    сумма и глубина предоставляемых кредитов, индивидуальные</a:t>
            </a:r>
          </a:p>
          <a:p>
            <a:pPr marL="612000" eaLnBrk="0" hangingPunct="0">
              <a:spcBef>
                <a:spcPts val="600"/>
              </a:spcBef>
              <a:buFont typeface="Arial" charset="0"/>
              <a:buChar char="•"/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    шаблоны документов, EDI для включения в цепочку поставок и др.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Сегментирование контрагентов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Поставщики, покупатели, производители. 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Принадлежность к сегментам по результатам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ABC и XYZ-анализа</a:t>
            </a:r>
            <a:endParaRPr lang="ru-RU" sz="2000" dirty="0">
              <a:solidFill>
                <a:srgbClr val="222268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660400" algn="l"/>
              </a:tabLst>
            </a:pPr>
            <a:r>
              <a:rPr lang="ru-RU" sz="2000" b="1" i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        Многоуровневый каталог организаций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отображается</a:t>
            </a:r>
            <a:r>
              <a:rPr lang="ru-RU" sz="2000" b="1" i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по сферам 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деятельности, группам, типам организации, собственникам и др.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Балансы по собственнику</a:t>
            </a:r>
            <a:r>
              <a:rPr lang="ru-RU" sz="2000" dirty="0">
                <a:solidFill>
                  <a:srgbClr val="222268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000" dirty="0">
                <a:latin typeface="Calibri" pitchFamily="34" charset="0"/>
              </a:rPr>
              <a:t>Для организации можно задать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</a:rPr>
              <a:t>         </a:t>
            </a:r>
            <a:r>
              <a:rPr lang="ru-RU" sz="2000" b="1" i="1" dirty="0">
                <a:latin typeface="Calibri" pitchFamily="34" charset="0"/>
              </a:rPr>
              <a:t>собственника</a:t>
            </a:r>
            <a:r>
              <a:rPr lang="ru-RU" sz="2000" dirty="0">
                <a:latin typeface="Calibri" pitchFamily="34" charset="0"/>
              </a:rPr>
              <a:t> и формировать баланс по всем организациям собственника</a:t>
            </a:r>
          </a:p>
          <a:p>
            <a:pPr eaLnBrk="0" hangingPunct="0">
              <a:spcBef>
                <a:spcPts val="900"/>
              </a:spcBef>
              <a:buFont typeface="Wingdings" pitchFamily="2" charset="2"/>
              <a:buChar char="q"/>
              <a:tabLst>
                <a:tab pos="660400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 Дерево подчиненности организаций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Для организации можно задать  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вышестоящую организацию со своим собственником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Объемы продаж 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       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контролируются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по вышестоящим организациям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(ветвям дерева), </a:t>
            </a:r>
          </a:p>
          <a:p>
            <a:pPr eaLnBrk="0" hangingPunct="0">
              <a:tabLst>
                <a:tab pos="660400" algn="l"/>
              </a:tabLst>
            </a:pPr>
            <a:r>
              <a:rPr lang="ru-RU" sz="2000" dirty="0">
                <a:latin typeface="Calibri" pitchFamily="34" charset="0"/>
                <a:cs typeface="Times New Roman" pitchFamily="18" charset="0"/>
              </a:rPr>
              <a:t>         а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  <a:cs typeface="Times New Roman" pitchFamily="18" charset="0"/>
              </a:rPr>
              <a:t>балансы – по собственникам</a:t>
            </a:r>
          </a:p>
        </p:txBody>
      </p:sp>
    </p:spTree>
    <p:extLst>
      <p:ext uri="{BB962C8B-B14F-4D97-AF65-F5344CB8AC3E}">
        <p14:creationId xmlns:p14="http://schemas.microsoft.com/office/powerpoint/2010/main" val="20243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33285"/>
            <a:ext cx="8786812" cy="72608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Конфигурация Торговля. </a:t>
            </a:r>
            <a:r>
              <a:rPr lang="en-US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CRM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Организации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3" descr="12-управление контрагентами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5" y="1180008"/>
            <a:ext cx="7869238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33285"/>
            <a:ext cx="8786812" cy="72608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Конфигурация Торговля. Управление ценами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3" descr="5- цены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4" y="1262922"/>
            <a:ext cx="792956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33285"/>
            <a:ext cx="8786812" cy="72608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Конфигурация Торговля. Управление скидками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5" descr="6- скидки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6" y="1217951"/>
            <a:ext cx="8143875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33285"/>
            <a:ext cx="8786812" cy="72608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Конфигурация Торговля. Товароведческий учет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3" descr="13-товары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40" y="1523844"/>
            <a:ext cx="722736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50" y="135039"/>
            <a:ext cx="8585588" cy="367131"/>
          </a:xfrm>
        </p:spPr>
        <p:txBody>
          <a:bodyPr>
            <a:noAutofit/>
          </a:bodyPr>
          <a:lstStyle/>
          <a:p>
            <a:pPr algn="r"/>
            <a:r>
              <a:rPr lang="en-US" sz="2800" b="1" dirty="0">
                <a:solidFill>
                  <a:srgbClr val="0070C0"/>
                </a:solidFill>
              </a:rPr>
              <a:t>WEB-</a:t>
            </a:r>
            <a:r>
              <a:rPr lang="ru-RU" sz="2800" b="1" dirty="0">
                <a:solidFill>
                  <a:srgbClr val="0070C0"/>
                </a:solidFill>
              </a:rPr>
              <a:t>кластер </a:t>
            </a:r>
            <a:r>
              <a:rPr lang="en-US" sz="2800" b="1" dirty="0">
                <a:solidFill>
                  <a:srgbClr val="0070C0"/>
                </a:solidFill>
              </a:rPr>
              <a:t>DeloPro-wBsuite. </a:t>
            </a:r>
            <a:r>
              <a:rPr lang="ru-RU" sz="2800" b="1" dirty="0" smtClean="0">
                <a:solidFill>
                  <a:srgbClr val="0070C0"/>
                </a:solidFill>
              </a:rPr>
              <a:t>Система </a:t>
            </a:r>
            <a:r>
              <a:rPr lang="en-US" sz="2800" b="1" dirty="0" smtClean="0">
                <a:solidFill>
                  <a:srgbClr val="0070C0"/>
                </a:solidFill>
              </a:rPr>
              <a:t>DeloPro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9" name="Прямоугольник 6"/>
          <p:cNvSpPr>
            <a:spLocks noChangeArrowheads="1"/>
          </p:cNvSpPr>
          <p:nvPr/>
        </p:nvSpPr>
        <p:spPr bwMode="auto">
          <a:xfrm>
            <a:off x="4871803" y="576341"/>
            <a:ext cx="4118634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uk-UA" sz="2800" dirty="0">
                <a:solidFill>
                  <a:srgbClr val="C00000"/>
                </a:solidFill>
                <a:latin typeface="Calibri" pitchFamily="34" charset="0"/>
              </a:rPr>
              <a:t>Система </a:t>
            </a:r>
            <a:r>
              <a:rPr lang="ru-RU" altLang="uk-UA" sz="2800" b="1" dirty="0">
                <a:solidFill>
                  <a:srgbClr val="C00000"/>
                </a:solidFill>
                <a:latin typeface="Calibri" pitchFamily="34" charset="0"/>
              </a:rPr>
              <a:t>DeloPro </a:t>
            </a:r>
            <a:r>
              <a:rPr lang="ru-RU" altLang="uk-UA" sz="2000" b="1" dirty="0">
                <a:latin typeface="Calibri" pitchFamily="34" charset="0"/>
              </a:rPr>
              <a:t>– </a:t>
            </a:r>
            <a:r>
              <a:rPr lang="ru-RU" altLang="uk-UA" sz="2000" b="1" dirty="0">
                <a:solidFill>
                  <a:srgbClr val="002060"/>
                </a:solidFill>
                <a:latin typeface="Calibri" pitchFamily="34" charset="0"/>
              </a:rPr>
              <a:t>комплексное </a:t>
            </a:r>
            <a:r>
              <a:rPr lang="en-US" altLang="uk-UA" sz="2000" b="1" dirty="0" smtClean="0">
                <a:solidFill>
                  <a:srgbClr val="002060"/>
                </a:solidFill>
                <a:latin typeface="Calibri" pitchFamily="34" charset="0"/>
              </a:rPr>
              <a:t>ERP</a:t>
            </a:r>
            <a:r>
              <a:rPr lang="ru-RU" altLang="uk-UA" sz="2000" b="1" dirty="0" smtClean="0">
                <a:solidFill>
                  <a:srgbClr val="002060"/>
                </a:solidFill>
                <a:latin typeface="Calibri" pitchFamily="34" charset="0"/>
              </a:rPr>
              <a:t>+</a:t>
            </a:r>
            <a:r>
              <a:rPr lang="en-US" altLang="uk-UA" sz="2000" b="1" dirty="0" smtClean="0">
                <a:solidFill>
                  <a:srgbClr val="002060"/>
                </a:solidFill>
                <a:latin typeface="Calibri" pitchFamily="34" charset="0"/>
              </a:rPr>
              <a:t>CRM-</a:t>
            </a:r>
            <a:r>
              <a:rPr lang="ru-RU" altLang="uk-UA" sz="2000" b="1" dirty="0" smtClean="0">
                <a:solidFill>
                  <a:srgbClr val="002060"/>
                </a:solidFill>
                <a:latin typeface="Calibri" pitchFamily="34" charset="0"/>
              </a:rPr>
              <a:t>решение</a:t>
            </a:r>
            <a:r>
              <a:rPr lang="ru-RU" altLang="uk-UA" sz="2000" b="1" dirty="0" smtClean="0">
                <a:latin typeface="Calibri" pitchFamily="34" charset="0"/>
              </a:rPr>
              <a:t>.</a:t>
            </a:r>
            <a:r>
              <a:rPr lang="ru-RU" altLang="uk-UA" sz="2000" dirty="0" smtClean="0">
                <a:latin typeface="Calibri" pitchFamily="34" charset="0"/>
              </a:rPr>
              <a:t> </a:t>
            </a:r>
            <a:r>
              <a:rPr lang="ru-RU" altLang="uk-UA" sz="2000" dirty="0" smtClean="0">
                <a:latin typeface="Calibri" pitchFamily="34" charset="0"/>
              </a:rPr>
              <a:t>О</a:t>
            </a:r>
            <a:r>
              <a:rPr lang="ru-RU" sz="2000" dirty="0" smtClean="0">
                <a:latin typeface="+mn-lt"/>
              </a:rPr>
              <a:t>риентирована </a:t>
            </a:r>
            <a:r>
              <a:rPr lang="ru-RU" sz="2000" dirty="0">
                <a:latin typeface="+mn-lt"/>
              </a:rPr>
              <a:t>на малые и средние компании, бизнес которых – </a:t>
            </a:r>
            <a:r>
              <a:rPr lang="ru-RU" sz="2000" b="1" i="1" dirty="0">
                <a:solidFill>
                  <a:srgbClr val="002060"/>
                </a:solidFill>
                <a:latin typeface="+mn-lt"/>
              </a:rPr>
              <a:t>дистрибьюция и оптовая торговля, позаказное производство и сервис </a:t>
            </a:r>
            <a:endParaRPr lang="ru-RU" sz="2000" b="1" i="1" dirty="0" smtClean="0">
              <a:solidFill>
                <a:srgbClr val="002060"/>
              </a:solidFill>
              <a:latin typeface="+mn-lt"/>
            </a:endParaRPr>
          </a:p>
          <a:p>
            <a:pPr>
              <a:spcBef>
                <a:spcPts val="1200"/>
              </a:spcBef>
              <a:buNone/>
            </a:pPr>
            <a:r>
              <a:rPr lang="ru-RU" sz="2000" dirty="0" smtClean="0">
                <a:latin typeface="+mn-lt"/>
              </a:rPr>
              <a:t>В Системе </a:t>
            </a:r>
            <a:r>
              <a:rPr lang="ru-RU" sz="2000" b="1" dirty="0">
                <a:latin typeface="+mn-lt"/>
              </a:rPr>
              <a:t>DeloPro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аккумулирован </a:t>
            </a:r>
            <a:r>
              <a:rPr lang="ru-RU" sz="2000" dirty="0">
                <a:latin typeface="+mn-lt"/>
              </a:rPr>
              <a:t>опыт реализации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более 200 проектов внедрения</a:t>
            </a:r>
            <a:r>
              <a:rPr lang="ru-RU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в торговых компаниях, работающих в различных сегментах рынка. </a:t>
            </a:r>
            <a:endParaRPr lang="en-US" sz="2000" dirty="0" smtClean="0">
              <a:latin typeface="+mn-lt"/>
            </a:endParaRPr>
          </a:p>
          <a:p>
            <a:pPr>
              <a:spcBef>
                <a:spcPts val="120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Это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позволяет при реализации новых проектов использовать существующий функционал с минимальными доработками, что ускоряет процесс внедрения и снижает его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бюджет</a:t>
            </a:r>
            <a:endParaRPr lang="ru-RU" altLang="uk-UA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pic>
        <p:nvPicPr>
          <p:cNvPr id="11" name="Picture 8" descr="disc_ve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451227"/>
            <a:ext cx="417671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4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5889"/>
            <a:ext cx="9091533" cy="68111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Управление </a:t>
            </a:r>
            <a:r>
              <a:rPr lang="ru-RU" sz="2800" b="1" dirty="0" smtClean="0">
                <a:solidFill>
                  <a:srgbClr val="0070C0"/>
                </a:solidFill>
              </a:rPr>
              <a:t>заказами покупателей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07170" y="528638"/>
            <a:ext cx="8929687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Заказ покупателя</a:t>
            </a:r>
            <a:r>
              <a:rPr lang="ru-RU" sz="2000" dirty="0">
                <a:latin typeface="Calibri" pitchFamily="34" charset="0"/>
                <a:cs typeface="+mn-cs"/>
              </a:rPr>
              <a:t>. </a:t>
            </a:r>
            <a:r>
              <a:rPr lang="ru-RU" sz="2000" dirty="0" err="1">
                <a:latin typeface="Calibri" pitchFamily="34" charset="0"/>
                <a:cs typeface="+mn-cs"/>
              </a:rPr>
              <a:t>Ценообразующие</a:t>
            </a:r>
            <a:r>
              <a:rPr lang="ru-RU" sz="2000" dirty="0">
                <a:latin typeface="Calibri" pitchFamily="34" charset="0"/>
                <a:cs typeface="+mn-cs"/>
              </a:rPr>
              <a:t> параметры из профилей клиента,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сделки, договора и члена корпорации. Произвольные единицы измерения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Продажа на экспорт</a:t>
            </a:r>
            <a:r>
              <a:rPr lang="ru-RU" sz="2000" b="1" dirty="0">
                <a:latin typeface="Calibri" pitchFamily="34" charset="0"/>
                <a:cs typeface="+mn-cs"/>
              </a:rPr>
              <a:t>. </a:t>
            </a:r>
            <a:r>
              <a:rPr lang="ru-RU" sz="2000" dirty="0" err="1">
                <a:latin typeface="Calibri" pitchFamily="34" charset="0"/>
                <a:cs typeface="+mn-cs"/>
              </a:rPr>
              <a:t>Полистовой</a:t>
            </a:r>
            <a:r>
              <a:rPr lang="ru-RU" sz="2000" dirty="0">
                <a:latin typeface="Calibri" pitchFamily="34" charset="0"/>
                <a:cs typeface="+mn-cs"/>
              </a:rPr>
              <a:t> ввод ГТД, разнесение налогов, сборов и таможенных платежей на себестоимость товаров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Заявка покупателя</a:t>
            </a:r>
            <a:r>
              <a:rPr lang="ru-RU" sz="2000" b="1" dirty="0">
                <a:latin typeface="Calibri" pitchFamily="34" charset="0"/>
                <a:cs typeface="+mn-cs"/>
              </a:rPr>
              <a:t>. </a:t>
            </a:r>
            <a:r>
              <a:rPr lang="ru-RU" sz="2000" dirty="0">
                <a:latin typeface="Calibri" pitchFamily="34" charset="0"/>
                <a:cs typeface="+mn-cs"/>
              </a:rPr>
              <a:t>Аналог заказа без создания ХО</a:t>
            </a:r>
            <a:endParaRPr lang="ru-RU" sz="2000" b="1" dirty="0">
              <a:latin typeface="Calibri" pitchFamily="34" charset="0"/>
              <a:cs typeface="+mn-cs"/>
            </a:endParaRP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Контроль продажных цен</a:t>
            </a:r>
            <a:r>
              <a:rPr lang="ru-RU" sz="2000" dirty="0">
                <a:latin typeface="Calibri" pitchFamily="34" charset="0"/>
                <a:cs typeface="+mn-cs"/>
              </a:rPr>
              <a:t>. Индивидуальные права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Резервирование "под заказ" </a:t>
            </a:r>
            <a:r>
              <a:rPr lang="ru-RU" sz="2000" dirty="0">
                <a:latin typeface="Calibri" pitchFamily="34" charset="0"/>
                <a:cs typeface="+mn-cs"/>
              </a:rPr>
              <a:t>свободных товаров и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"прогнозов"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Формирование дефицита по заказу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Отгрузки и возвраты товаров</a:t>
            </a:r>
            <a:r>
              <a:rPr lang="ru-RU" sz="2000" b="1" dirty="0">
                <a:latin typeface="Calibri" pitchFamily="34" charset="0"/>
                <a:cs typeface="+mn-cs"/>
              </a:rPr>
              <a:t>. </a:t>
            </a:r>
            <a:r>
              <a:rPr lang="ru-RU" sz="2000" dirty="0">
                <a:latin typeface="Calibri" pitchFamily="34" charset="0"/>
                <a:cs typeface="+mn-cs"/>
              </a:rPr>
              <a:t>Связь со складской логистикой с помощью 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>
                <a:latin typeface="Calibri" pitchFamily="34" charset="0"/>
                <a:cs typeface="+mn-cs"/>
              </a:rPr>
              <a:t>    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заявок на подбор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и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на комплектацию. Групповая печать документов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Оплаты заказов и возвраты денег. Перенос оплат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Налоговые накладные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Управление комиссиями. Мотивация продавцов и партнеров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Консигнационные и бартерные операции (взаимозачеты)</a:t>
            </a:r>
            <a:r>
              <a:rPr lang="ru-RU" sz="2000" b="1" dirty="0">
                <a:latin typeface="Calibri" pitchFamily="34" charset="0"/>
                <a:cs typeface="+mn-cs"/>
              </a:rPr>
              <a:t> </a:t>
            </a:r>
            <a:endParaRPr lang="ru-RU" sz="2000" dirty="0"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5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3284"/>
            <a:ext cx="9091533" cy="68111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Управление закупками. Согласование поставок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9388" y="1042988"/>
            <a:ext cx="88582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Текущий дефицит </a:t>
            </a:r>
            <a:r>
              <a:rPr lang="ru-RU" sz="2000" dirty="0">
                <a:latin typeface="Calibri" pitchFamily="34" charset="0"/>
                <a:cs typeface="+mn-cs"/>
              </a:rPr>
              <a:t>рассчитывается по настраиваемому алгоритму. Из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текущего дефицита можно создать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заявки поставщикам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Формирование закупки </a:t>
            </a:r>
            <a:r>
              <a:rPr lang="ru-RU" sz="2000" dirty="0">
                <a:latin typeface="Calibri" pitchFamily="34" charset="0"/>
                <a:cs typeface="+mn-cs"/>
              </a:rPr>
              <a:t>с сохранением информации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"для кого"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 Закупки по импорту. </a:t>
            </a:r>
            <a:r>
              <a:rPr lang="ru-RU" sz="2000" dirty="0" err="1">
                <a:latin typeface="Calibri" pitchFamily="34" charset="0"/>
                <a:cs typeface="+mn-cs"/>
              </a:rPr>
              <a:t>Полистовой</a:t>
            </a:r>
            <a:r>
              <a:rPr lang="ru-RU" sz="2000" dirty="0">
                <a:latin typeface="Calibri" pitchFamily="34" charset="0"/>
                <a:cs typeface="+mn-cs"/>
              </a:rPr>
              <a:t> ввод ГТД, разнесение налогов, сборов и таможенных платежей на себестоимость товаров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Получение и возвраты товаров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  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  Заявки на получение товаров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. </a:t>
            </a:r>
            <a:r>
              <a:rPr lang="ru-RU" sz="2000" dirty="0">
                <a:latin typeface="Calibri" pitchFamily="34" charset="0"/>
                <a:cs typeface="+mn-cs"/>
              </a:rPr>
              <a:t>При отклонении от спецификации приходной накладной создается ХО корректировки цены или количества </a:t>
            </a:r>
          </a:p>
          <a:p>
            <a:pPr marL="576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 "Прогнозирование" товаров </a:t>
            </a:r>
            <a:r>
              <a:rPr lang="ru-RU" sz="2000" dirty="0">
                <a:latin typeface="Calibri" pitchFamily="34" charset="0"/>
                <a:cs typeface="+mn-cs"/>
              </a:rPr>
              <a:t>на виртуальных картах складского учета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Оплаты закупок и возвраты денег 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 marL="576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 Перенос оплат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 marL="576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 Заявки на оплату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. </a:t>
            </a:r>
            <a:r>
              <a:rPr lang="ru-RU" sz="2000" dirty="0">
                <a:latin typeface="Calibri" pitchFamily="34" charset="0"/>
                <a:cs typeface="+mn-cs"/>
              </a:rPr>
              <a:t>Экспорт в систему "клиент-банк"</a:t>
            </a:r>
          </a:p>
        </p:txBody>
      </p:sp>
    </p:spTree>
    <p:extLst>
      <p:ext uri="{BB962C8B-B14F-4D97-AF65-F5344CB8AC3E}">
        <p14:creationId xmlns:p14="http://schemas.microsoft.com/office/powerpoint/2010/main" val="36692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79"/>
            <a:ext cx="9091533" cy="68111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Складской учет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4313" y="790575"/>
            <a:ext cx="89296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Карты складского учета</a:t>
            </a:r>
            <a:r>
              <a:rPr lang="ru-RU" sz="2000" dirty="0">
                <a:latin typeface="Calibri" pitchFamily="34" charset="0"/>
                <a:cs typeface="+mn-cs"/>
              </a:rPr>
              <a:t>. Автоматически создаются при приеме товаров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на склад. Содержат информация о:</a:t>
            </a:r>
          </a:p>
          <a:p>
            <a:pPr marL="5760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поставщике, уникальном номере партии и ее </a:t>
            </a:r>
            <a:r>
              <a:rPr lang="ru-RU" sz="2000" dirty="0" err="1">
                <a:latin typeface="Calibri" pitchFamily="34" charset="0"/>
                <a:cs typeface="+mn-cs"/>
              </a:rPr>
              <a:t>штрихкоде</a:t>
            </a:r>
            <a:r>
              <a:rPr lang="ru-RU" sz="2000" dirty="0">
                <a:latin typeface="Calibri" pitchFamily="34" charset="0"/>
                <a:cs typeface="+mn-cs"/>
              </a:rPr>
              <a:t>, </a:t>
            </a:r>
          </a:p>
          <a:p>
            <a:pPr marL="5760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местоположении (адресе хранения), </a:t>
            </a:r>
          </a:p>
          <a:p>
            <a:pPr marL="5760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характеристиках партии товара (даты, сроки, сертификаты и др.), </a:t>
            </a:r>
          </a:p>
          <a:p>
            <a:pPr marL="5760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товароведческих свойствах партии товаров (цвет, размер, и т.д.),</a:t>
            </a:r>
          </a:p>
          <a:p>
            <a:pPr marL="5760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ценах товара, таможенной стоимости, фасовках, документах и др. </a:t>
            </a:r>
          </a:p>
          <a:p>
            <a:pPr marL="576000">
              <a:spcBef>
                <a:spcPts val="12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История движения товара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dirty="0">
                <a:latin typeface="Calibri" pitchFamily="34" charset="0"/>
                <a:cs typeface="+mn-cs"/>
              </a:rPr>
              <a:t>фиксируется в разрезе ХО.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"Сквозное" штрихкодирование</a:t>
            </a:r>
            <a:r>
              <a:rPr lang="ru-RU" sz="2000" dirty="0">
                <a:latin typeface="Calibri" pitchFamily="34" charset="0"/>
                <a:cs typeface="+mn-cs"/>
              </a:rPr>
              <a:t>. Складские операции можно проводить с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использованием сканера штрихкода. Документы также имеют </a:t>
            </a:r>
            <a:r>
              <a:rPr lang="ru-RU" sz="2000" dirty="0" err="1">
                <a:latin typeface="Calibri" pitchFamily="34" charset="0"/>
                <a:cs typeface="+mn-cs"/>
              </a:rPr>
              <a:t>штрихкод</a:t>
            </a:r>
            <a:endParaRPr lang="ru-RU" sz="2000" dirty="0">
              <a:latin typeface="Calibri" pitchFamily="34" charset="0"/>
              <a:cs typeface="+mn-cs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Алгоритмы отбора товара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dirty="0">
                <a:latin typeface="Calibri" pitchFamily="34" charset="0"/>
                <a:cs typeface="+mn-cs"/>
              </a:rPr>
              <a:t>для списания, резервирования, комплектации,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подбора или перемещения со склада на склад – по дате партии товара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(FIFO или LIFO), – по сроку годности, по минимальной или максимальной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цене или количеству. Могут выбираться конкретные карты складского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учета, фасовка, минимальный и максимальный остаток товара и др. </a:t>
            </a:r>
          </a:p>
        </p:txBody>
      </p:sp>
    </p:spTree>
    <p:extLst>
      <p:ext uri="{BB962C8B-B14F-4D97-AF65-F5344CB8AC3E}">
        <p14:creationId xmlns:p14="http://schemas.microsoft.com/office/powerpoint/2010/main" val="22137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79"/>
            <a:ext cx="9091533" cy="68111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Складская логистика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9388" y="692150"/>
            <a:ext cx="87868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Конфигурирование складов. Адресное хранение. Дерево мест </a:t>
            </a:r>
          </a:p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      хранения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dirty="0">
                <a:latin typeface="Calibri" pitchFamily="34" charset="0"/>
                <a:cs typeface="+mn-cs"/>
              </a:rPr>
              <a:t>различных типов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Индивидуальные параметры складской логистики</a:t>
            </a:r>
            <a:r>
              <a:rPr lang="ru-RU" sz="2000" b="1" dirty="0">
                <a:latin typeface="Calibri" pitchFamily="34" charset="0"/>
                <a:cs typeface="+mn-cs"/>
              </a:rPr>
              <a:t> </a:t>
            </a:r>
            <a:r>
              <a:rPr lang="ru-RU" sz="2000" dirty="0">
                <a:latin typeface="Calibri" pitchFamily="34" charset="0"/>
                <a:cs typeface="+mn-cs"/>
              </a:rPr>
              <a:t>для товара в разрезе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складов – мин. и макс. запас, уровень </a:t>
            </a:r>
            <a:r>
              <a:rPr lang="ru-RU" sz="2000" dirty="0" err="1">
                <a:latin typeface="Calibri" pitchFamily="34" charset="0"/>
                <a:cs typeface="+mn-cs"/>
              </a:rPr>
              <a:t>перезаказа</a:t>
            </a:r>
            <a:r>
              <a:rPr lang="ru-RU" sz="2000" dirty="0">
                <a:latin typeface="Calibri" pitchFamily="34" charset="0"/>
                <a:cs typeface="+mn-cs"/>
              </a:rPr>
              <a:t> и др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.         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Управление фасовкой товара</a:t>
            </a:r>
            <a:r>
              <a:rPr lang="ru-RU" sz="2000" b="1" dirty="0">
                <a:latin typeface="Calibri" pitchFamily="34" charset="0"/>
                <a:cs typeface="+mn-cs"/>
              </a:rPr>
              <a:t>. </a:t>
            </a:r>
            <a:r>
              <a:rPr lang="ru-RU" sz="2000" dirty="0">
                <a:latin typeface="Calibri" pitchFamily="34" charset="0"/>
                <a:cs typeface="+mn-cs"/>
              </a:rPr>
              <a:t>Товар приходуется в разных фасовках и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перефасовывается. Складские остатки доступны в разрезе фасовок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Работа с товарами-комплектами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Задания на пополнение склада</a:t>
            </a:r>
            <a:r>
              <a:rPr lang="ru-RU" sz="2000" b="1" dirty="0">
                <a:latin typeface="Calibri" pitchFamily="34" charset="0"/>
                <a:cs typeface="+mn-cs"/>
              </a:rPr>
              <a:t>. </a:t>
            </a:r>
            <a:r>
              <a:rPr lang="ru-RU" sz="2000" dirty="0">
                <a:latin typeface="Calibri" pitchFamily="34" charset="0"/>
                <a:cs typeface="+mn-cs"/>
              </a:rPr>
              <a:t>Создаются из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текущего дефицита</a:t>
            </a:r>
            <a:endParaRPr lang="ru-RU" sz="2000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 err="1">
                <a:solidFill>
                  <a:srgbClr val="002060"/>
                </a:solidFill>
                <a:latin typeface="Calibri" pitchFamily="34" charset="0"/>
                <a:cs typeface="+mn-cs"/>
              </a:rPr>
              <a:t>Междускладские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перемещения</a:t>
            </a:r>
            <a:r>
              <a:rPr lang="ru-RU" sz="2000" dirty="0">
                <a:latin typeface="Calibri" pitchFamily="34" charset="0"/>
                <a:cs typeface="+mn-cs"/>
              </a:rPr>
              <a:t>. Производятся на основании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заявок на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      комплектацию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, </a:t>
            </a:r>
            <a:r>
              <a:rPr lang="ru-RU" sz="2000" dirty="0">
                <a:latin typeface="Calibri" pitchFamily="34" charset="0"/>
                <a:cs typeface="+mn-cs"/>
              </a:rPr>
              <a:t>заявок покупателей, заданий на пополнение склада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Подбор товаров для отгрузки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dirty="0">
                <a:latin typeface="Calibri" pitchFamily="34" charset="0"/>
                <a:cs typeface="+mn-cs"/>
              </a:rPr>
              <a:t>на основании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заявок на подбор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Упаковка 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      грузов</a:t>
            </a:r>
            <a:r>
              <a:rPr lang="ru-RU" sz="2000" b="1" dirty="0">
                <a:latin typeface="Calibri" pitchFamily="34" charset="0"/>
                <a:cs typeface="+mn-cs"/>
              </a:rPr>
              <a:t>. </a:t>
            </a:r>
            <a:r>
              <a:rPr lang="ru-RU" sz="2000" dirty="0">
                <a:latin typeface="Calibri" pitchFamily="34" charset="0"/>
                <a:cs typeface="+mn-cs"/>
              </a:rPr>
              <a:t>Формирование пакета документов и </a:t>
            </a:r>
            <a:r>
              <a:rPr lang="ru-RU" sz="2000" b="1" i="1" dirty="0" err="1">
                <a:solidFill>
                  <a:srgbClr val="002060"/>
                </a:solidFill>
                <a:latin typeface="Calibri" pitchFamily="34" charset="0"/>
                <a:cs typeface="+mn-cs"/>
              </a:rPr>
              <a:t>паклиста</a:t>
            </a:r>
            <a:endParaRPr lang="ru-RU" sz="2000" b="1" i="1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Приемка товаров </a:t>
            </a:r>
            <a:r>
              <a:rPr lang="ru-RU" sz="2000" dirty="0">
                <a:latin typeface="Calibri" pitchFamily="34" charset="0"/>
                <a:cs typeface="+mn-cs"/>
              </a:rPr>
              <a:t>на основании </a:t>
            </a:r>
            <a:r>
              <a:rPr lang="ru-RU" sz="2000" b="1" i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заявок на получение</a:t>
            </a:r>
            <a:r>
              <a:rPr lang="ru-RU" sz="2000" b="1" i="1" dirty="0">
                <a:latin typeface="Calibri" pitchFamily="34" charset="0"/>
                <a:cs typeface="+mn-cs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Трансформация 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      единиц измерения</a:t>
            </a:r>
            <a:r>
              <a:rPr lang="ru-RU" sz="2000" dirty="0">
                <a:latin typeface="Calibri" pitchFamily="34" charset="0"/>
                <a:cs typeface="+mn-cs"/>
              </a:rPr>
              <a:t> с оформлением актов</a:t>
            </a:r>
          </a:p>
        </p:txBody>
      </p:sp>
    </p:spTree>
    <p:extLst>
      <p:ext uri="{BB962C8B-B14F-4D97-AF65-F5344CB8AC3E}">
        <p14:creationId xmlns:p14="http://schemas.microsoft.com/office/powerpoint/2010/main" val="32608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5889"/>
            <a:ext cx="9091533" cy="68111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Управление цепочками поставок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Рисунок 4" descr="15-цепочки поставок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8" y="926553"/>
            <a:ext cx="8215312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314"/>
            <a:ext cx="9091533" cy="68111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Управление автотранспортом и доставкой грузов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4313" y="1082543"/>
            <a:ext cx="89296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Путевые листы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Заправки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 и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списание топлива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Путевые расходы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разносятся на себестоимость товаров и услуг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Задание водителю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+mn-cs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Заказ на продажу транспортных услуг</a:t>
            </a:r>
            <a:r>
              <a:rPr lang="ru-RU" sz="2000" b="1" dirty="0">
                <a:latin typeface="Calibri" pitchFamily="34" charset="0"/>
                <a:cs typeface="+mn-cs"/>
              </a:rPr>
              <a:t>    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Районы и точки доставки</a:t>
            </a:r>
            <a:r>
              <a:rPr lang="ru-RU" sz="2000" dirty="0">
                <a:latin typeface="Calibri" pitchFamily="34" charset="0"/>
                <a:cs typeface="+mn-cs"/>
              </a:rPr>
              <a:t>. Отображение в виде </a:t>
            </a:r>
            <a:r>
              <a:rPr lang="ru-RU" sz="2000" b="1" i="1" dirty="0" err="1">
                <a:solidFill>
                  <a:srgbClr val="002060"/>
                </a:solidFill>
                <a:latin typeface="Calibri" pitchFamily="34" charset="0"/>
                <a:cs typeface="+mn-cs"/>
              </a:rPr>
              <a:t>псевдокарты</a:t>
            </a:r>
            <a:endParaRPr lang="ru-RU" sz="2000" b="1" i="1" dirty="0">
              <a:solidFill>
                <a:srgbClr val="002060"/>
              </a:solidFill>
              <a:latin typeface="Calibri" pitchFamily="34" charset="0"/>
              <a:cs typeface="+mn-cs"/>
            </a:endParaRP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Заявки на доставку</a:t>
            </a:r>
            <a:r>
              <a:rPr lang="ru-RU" sz="2000" dirty="0">
                <a:latin typeface="Calibri" pitchFamily="34" charset="0"/>
                <a:cs typeface="+mn-cs"/>
              </a:rPr>
              <a:t>. Формируются из объектов операционной логистики </a:t>
            </a:r>
          </a:p>
          <a:p>
            <a:pPr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Маршруты</a:t>
            </a:r>
            <a:r>
              <a:rPr lang="ru-RU" sz="2000" dirty="0">
                <a:latin typeface="Calibri" pitchFamily="34" charset="0"/>
                <a:cs typeface="+mn-cs"/>
              </a:rPr>
              <a:t>. Формируются из заявок на доставку.</a:t>
            </a:r>
            <a:r>
              <a:rPr lang="ru-RU" sz="2000" b="1" dirty="0"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Печать пакета </a:t>
            </a:r>
          </a:p>
          <a:p>
            <a:pPr>
              <a:spcBef>
                <a:spcPts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         документов</a:t>
            </a:r>
            <a:r>
              <a:rPr lang="ru-RU" sz="2000" b="1" dirty="0">
                <a:latin typeface="Calibri" pitchFamily="34" charset="0"/>
                <a:cs typeface="+mn-cs"/>
              </a:rPr>
              <a:t> </a:t>
            </a:r>
            <a:r>
              <a:rPr lang="ru-RU" sz="2000" dirty="0">
                <a:latin typeface="Calibri" pitchFamily="34" charset="0"/>
                <a:cs typeface="+mn-cs"/>
              </a:rPr>
              <a:t>– расходные и налоговые накладные, ТТН, путевой лист и др.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Управление загрузкой автомобиля</a:t>
            </a:r>
            <a:r>
              <a:rPr lang="ru-RU" sz="2000" dirty="0">
                <a:latin typeface="Calibri" pitchFamily="34" charset="0"/>
                <a:cs typeface="+mn-cs"/>
              </a:rPr>
              <a:t>. Учет приоритета доставки 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b="1" dirty="0"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Погрузочный лист </a:t>
            </a:r>
            <a:r>
              <a:rPr lang="ru-RU" sz="2000" dirty="0">
                <a:latin typeface="Calibri" pitchFamily="34" charset="0"/>
                <a:cs typeface="+mn-cs"/>
              </a:rPr>
              <a:t>- список товаров, </a:t>
            </a:r>
            <a:r>
              <a:rPr lang="ru-RU" sz="2000" dirty="0" err="1">
                <a:latin typeface="Calibri" pitchFamily="34" charset="0"/>
                <a:cs typeface="+mn-cs"/>
              </a:rPr>
              <a:t>отранжированный</a:t>
            </a:r>
            <a:r>
              <a:rPr lang="ru-RU" sz="2000" dirty="0">
                <a:latin typeface="Calibri" pitchFamily="34" charset="0"/>
                <a:cs typeface="+mn-cs"/>
              </a:rPr>
              <a:t> по приоритетам доставок и сгруппированный по складам погрузки. 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Отдельно выводятся товары, которые не помещаются в автомобиль</a:t>
            </a:r>
          </a:p>
          <a:p>
            <a:pPr marL="576000">
              <a:spcBef>
                <a:spcPts val="600"/>
              </a:spcBef>
              <a:buFont typeface="Wingdings" pitchFamily="2" charset="2"/>
              <a:buChar char="§"/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Формируются графики загрузки и выгрузки автомобилей</a:t>
            </a:r>
          </a:p>
          <a:p>
            <a:pPr>
              <a:spcBef>
                <a:spcPts val="0"/>
              </a:spcBef>
              <a:defRPr/>
            </a:pPr>
            <a:endParaRPr lang="ru-RU" sz="2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1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82446" y="105869"/>
            <a:ext cx="9009087" cy="576183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. Складская логистика и доставка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3" descr="14-складская логистика и доставка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54" y="919056"/>
            <a:ext cx="8008402" cy="506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0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28355"/>
            <a:ext cx="8786812" cy="62115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 smtClean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 5.0. 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Управление финансами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4313" y="692150"/>
            <a:ext cx="8929687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Банк и касса</a:t>
            </a:r>
            <a:r>
              <a:rPr lang="ru-RU" sz="2000" dirty="0">
                <a:latin typeface="Calibri" pitchFamily="34" charset="0"/>
                <a:cs typeface="+mn-cs"/>
              </a:rPr>
              <a:t>. Импорт-экспорт из систем клиент-банк, перемещение денег,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покупка и конвертация валюты. Разноска сумм по сделкам (и товарам)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Управление движением денег. Заявки на оплату</a:t>
            </a:r>
            <a:r>
              <a:rPr lang="ru-RU" sz="2000" dirty="0">
                <a:latin typeface="Calibri" pitchFamily="34" charset="0"/>
                <a:cs typeface="+mn-cs"/>
              </a:rPr>
              <a:t>. Полная информация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для принятия решения. Два уровня утверждения. Экспорт в клиент-банк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Авансовые отчеты</a:t>
            </a:r>
            <a:r>
              <a:rPr lang="ru-RU" sz="2000" dirty="0">
                <a:latin typeface="Calibri" pitchFamily="34" charset="0"/>
                <a:cs typeface="+mn-cs"/>
              </a:rPr>
              <a:t>. Подтверждение расходов руководителем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Основные средства</a:t>
            </a:r>
            <a:r>
              <a:rPr lang="ru-RU" sz="2000" dirty="0">
                <a:latin typeface="Calibri" pitchFamily="34" charset="0"/>
                <a:cs typeface="+mn-cs"/>
              </a:rPr>
              <a:t>. Учет ОС и НМА по группам в разрезе объектов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Векселя</a:t>
            </a:r>
            <a:r>
              <a:rPr lang="ru-RU" sz="2000" b="1" dirty="0">
                <a:latin typeface="Calibri" pitchFamily="34" charset="0"/>
                <a:cs typeface="+mn-cs"/>
              </a:rPr>
              <a:t>. </a:t>
            </a:r>
            <a:r>
              <a:rPr lang="ru-RU" sz="2000" dirty="0">
                <a:latin typeface="Calibri" pitchFamily="34" charset="0"/>
                <a:cs typeface="+mn-cs"/>
              </a:rPr>
              <a:t>Прием, передача, оплата. Баланс векселя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Кредиты</a:t>
            </a:r>
            <a:r>
              <a:rPr lang="ru-RU" sz="2000" dirty="0">
                <a:latin typeface="Calibri" pitchFamily="34" charset="0"/>
                <a:cs typeface="+mn-cs"/>
              </a:rPr>
              <a:t>. Условия выдачи и погашения (метод начисления процентов и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др.). Графики получения и погашения, выплаты процентов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Взаимозачеты</a:t>
            </a:r>
            <a:r>
              <a:rPr lang="ru-RU" sz="2000" dirty="0">
                <a:latin typeface="Calibri" pitchFamily="34" charset="0"/>
                <a:cs typeface="+mn-cs"/>
              </a:rPr>
              <a:t>. Акт взаимного зачета однородных обязательств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Налоговые документы</a:t>
            </a:r>
            <a:r>
              <a:rPr lang="ru-RU" sz="2000" dirty="0">
                <a:latin typeface="Calibri" pitchFamily="34" charset="0"/>
                <a:cs typeface="+mn-cs"/>
              </a:rPr>
              <a:t>. Накладные и расчеты корректировки, реестры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полученных и выданных налоговых накладных, ГТД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      </a:t>
            </a: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Корректировка цены или количества</a:t>
            </a:r>
            <a:r>
              <a:rPr lang="ru-RU" sz="2000" b="1" dirty="0">
                <a:latin typeface="Calibri" pitchFamily="34" charset="0"/>
                <a:cs typeface="+mn-cs"/>
              </a:rPr>
              <a:t>. </a:t>
            </a:r>
            <a:r>
              <a:rPr lang="ru-RU" sz="2000" dirty="0">
                <a:latin typeface="Calibri" pitchFamily="34" charset="0"/>
                <a:cs typeface="+mn-cs"/>
              </a:rPr>
              <a:t>Выполнение складских транзакций,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  <a:cs typeface="+mn-cs"/>
              </a:rPr>
              <a:t>          формирование расчета корректировки к налоговой накладной по отгрузке</a:t>
            </a:r>
          </a:p>
        </p:txBody>
      </p:sp>
    </p:spTree>
    <p:extLst>
      <p:ext uri="{BB962C8B-B14F-4D97-AF65-F5344CB8AC3E}">
        <p14:creationId xmlns:p14="http://schemas.microsoft.com/office/powerpoint/2010/main" val="14692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28355"/>
            <a:ext cx="8786812" cy="62115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 smtClean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 5.0. </a:t>
            </a:r>
            <a:r>
              <a:rPr lang="ru-RU" sz="2800" b="1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Управление финансами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313" y="796925"/>
            <a:ext cx="8786812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  Календарь оплат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можно сформировать, используя заявки на оплату. </a:t>
            </a:r>
          </a:p>
          <a:p>
            <a:r>
              <a:rPr lang="ru-RU" sz="2000" dirty="0">
                <a:latin typeface="Calibri" pitchFamily="34" charset="0"/>
              </a:rPr>
              <a:t>          Рассчитывается прогноз поступлений и расходов денежных средств на </a:t>
            </a:r>
          </a:p>
          <a:p>
            <a:r>
              <a:rPr lang="ru-RU" sz="2000" dirty="0">
                <a:latin typeface="Calibri" pitchFamily="34" charset="0"/>
              </a:rPr>
              <a:t>          основании сроков оплат в сделках на продажу и покупку товаров 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  Проводки ХО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По национальным стандартам или по методике GAAP.</a:t>
            </a:r>
          </a:p>
          <a:p>
            <a:r>
              <a:rPr lang="ru-RU" sz="2000" dirty="0">
                <a:latin typeface="Calibri" pitchFamily="34" charset="0"/>
              </a:rPr>
              <a:t>          Настройка механизма проводок ХО, пользовательские планы счетов и </a:t>
            </a:r>
          </a:p>
          <a:p>
            <a:r>
              <a:rPr lang="ru-RU" sz="2000" dirty="0">
                <a:latin typeface="Calibri" pitchFamily="34" charset="0"/>
              </a:rPr>
              <a:t>          отчеты по журналу проводок - балансы, движение денежных средств, </a:t>
            </a:r>
          </a:p>
          <a:p>
            <a:r>
              <a:rPr lang="ru-RU" sz="2000" dirty="0">
                <a:latin typeface="Calibri" pitchFamily="34" charset="0"/>
              </a:rPr>
              <a:t>          финансовые результаты, собственный капитал и др.</a:t>
            </a:r>
          </a:p>
          <a:p>
            <a:pPr>
              <a:spcBef>
                <a:spcPts val="9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 Бюджетирование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Использование бухгалтерского и управленческих </a:t>
            </a:r>
          </a:p>
          <a:p>
            <a:r>
              <a:rPr lang="ru-RU" sz="2000" dirty="0">
                <a:latin typeface="Calibri" pitchFamily="34" charset="0"/>
              </a:rPr>
              <a:t>          планов счетов, а также на основе статей доходов и расходов с </a:t>
            </a:r>
          </a:p>
          <a:p>
            <a:r>
              <a:rPr lang="ru-RU" sz="2000" dirty="0">
                <a:latin typeface="Calibri" pitchFamily="34" charset="0"/>
              </a:rPr>
              <a:t>          фактическим исполнением бюджета по кассовому методу. </a:t>
            </a:r>
          </a:p>
          <a:p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     </a:t>
            </a:r>
            <a:r>
              <a:rPr lang="ru-RU" sz="2000" dirty="0">
                <a:latin typeface="Calibri" pitchFamily="34" charset="0"/>
              </a:rPr>
              <a:t>ХО движения денег связывается с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</a:rPr>
              <a:t>категорией доходов и расходов</a:t>
            </a:r>
            <a:r>
              <a:rPr lang="ru-RU" sz="2000" dirty="0">
                <a:latin typeface="Calibri" pitchFamily="34" charset="0"/>
              </a:rPr>
              <a:t>, а ее </a:t>
            </a:r>
          </a:p>
          <a:p>
            <a:r>
              <a:rPr lang="ru-RU" sz="2000" dirty="0">
                <a:latin typeface="Calibri" pitchFamily="34" charset="0"/>
              </a:rPr>
              <a:t>          сумма распределяется на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b="1" i="1" dirty="0">
                <a:solidFill>
                  <a:srgbClr val="171967"/>
                </a:solidFill>
                <a:latin typeface="Calibri" pitchFamily="34" charset="0"/>
              </a:rPr>
              <a:t>выбранные ресурсы </a:t>
            </a:r>
            <a:r>
              <a:rPr lang="ru-RU" sz="2000" dirty="0">
                <a:latin typeface="Calibri" pitchFamily="34" charset="0"/>
              </a:rPr>
              <a:t>(ЦФО). Бюджеты по </a:t>
            </a:r>
          </a:p>
          <a:p>
            <a:r>
              <a:rPr lang="ru-RU" sz="2000" dirty="0">
                <a:latin typeface="Calibri" pitchFamily="34" charset="0"/>
              </a:rPr>
              <a:t>          категориям или ресурсам можно просматривать в разрезе месяцев и лет. </a:t>
            </a:r>
          </a:p>
          <a:p>
            <a:r>
              <a:rPr lang="ru-RU" sz="2000" dirty="0">
                <a:latin typeface="Calibri" pitchFamily="34" charset="0"/>
              </a:rPr>
              <a:t>          Планируемые показатели можно формировать по факту прошлых </a:t>
            </a:r>
          </a:p>
          <a:p>
            <a:r>
              <a:rPr lang="ru-RU" sz="2000" dirty="0">
                <a:latin typeface="Calibri" pitchFamily="34" charset="0"/>
              </a:rPr>
              <a:t>          периодов или ввести вручную, по каждой цифре можно получить </a:t>
            </a:r>
          </a:p>
          <a:p>
            <a:r>
              <a:rPr lang="ru-RU" sz="2000" dirty="0">
                <a:latin typeface="Calibri" pitchFamily="34" charset="0"/>
              </a:rPr>
              <a:t>          детализацию в разрезе ХО </a:t>
            </a:r>
          </a:p>
        </p:txBody>
      </p:sp>
    </p:spTree>
    <p:extLst>
      <p:ext uri="{BB962C8B-B14F-4D97-AF65-F5344CB8AC3E}">
        <p14:creationId xmlns:p14="http://schemas.microsoft.com/office/powerpoint/2010/main" val="8051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28355"/>
            <a:ext cx="8786812" cy="62115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 smtClean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 5.0. </a:t>
            </a: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Аналитические отчеты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214313" y="692150"/>
            <a:ext cx="8929687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Отчеты группируются по аналитическим блокам –  продажам и закупкам, производству, складам, финансам, проектам и персоналу.  Анализируются финансовые и товарные потоки в разрезе членов корпорации, подразделений, организаций, договоров и др. вплоть до конкретной сделки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dirty="0">
                <a:solidFill>
                  <a:srgbClr val="171967"/>
                </a:solidFill>
                <a:latin typeface="Calibri" pitchFamily="34" charset="0"/>
              </a:rPr>
              <a:t>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Анализ состояния объектов </a:t>
            </a:r>
            <a:r>
              <a:rPr lang="ru-RU" sz="2000" dirty="0">
                <a:latin typeface="Calibri" pitchFamily="34" charset="0"/>
              </a:rPr>
              <a:t>ПО – реестры, "оборотки" и др.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Статистические отчеты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Оценка динамики и структуры закупок и продаж, </a:t>
            </a:r>
          </a:p>
          <a:p>
            <a:r>
              <a:rPr lang="ru-RU" sz="2000" dirty="0">
                <a:latin typeface="Calibri" pitchFamily="34" charset="0"/>
              </a:rPr>
              <a:t>          оплат производится с помощью многомерных отчетов с разбивкой по </a:t>
            </a:r>
          </a:p>
          <a:p>
            <a:r>
              <a:rPr lang="ru-RU" sz="2000" dirty="0">
                <a:latin typeface="Calibri" pitchFamily="34" charset="0"/>
              </a:rPr>
              <a:t>          интервалам (год, квартал, месяц, дней). Для оценки динамики движения </a:t>
            </a:r>
          </a:p>
          <a:p>
            <a:r>
              <a:rPr lang="ru-RU" sz="2000" dirty="0">
                <a:latin typeface="Calibri" pitchFamily="34" charset="0"/>
              </a:rPr>
              <a:t>          товаров используются отчеты по оборачиваемости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Анализ доходности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и структуры расходов в разрезе товаров используются </a:t>
            </a:r>
          </a:p>
          <a:p>
            <a:r>
              <a:rPr lang="ru-RU" sz="2000" dirty="0">
                <a:latin typeface="Calibri" pitchFamily="34" charset="0"/>
              </a:rPr>
              <a:t>           для потребностей управленческого учета и системы мотивации персонала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  Складские запасы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</a:t>
            </a:r>
            <a:r>
              <a:rPr lang="ru-RU" sz="2000" dirty="0" err="1">
                <a:latin typeface="Calibri" pitchFamily="34" charset="0"/>
              </a:rPr>
              <a:t>Оборотно</a:t>
            </a:r>
            <a:r>
              <a:rPr lang="ru-RU" sz="2000" dirty="0">
                <a:latin typeface="Calibri" pitchFamily="34" charset="0"/>
              </a:rPr>
              <a:t>-сальдовые ведомости, отчеты по товарным </a:t>
            </a:r>
          </a:p>
          <a:p>
            <a:r>
              <a:rPr lang="ru-RU" sz="2000" dirty="0">
                <a:latin typeface="Calibri" pitchFamily="34" charset="0"/>
              </a:rPr>
              <a:t>           остаткам и залежалым товарам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b="1" dirty="0">
                <a:solidFill>
                  <a:srgbClr val="171967"/>
                </a:solidFill>
                <a:latin typeface="Calibri" pitchFamily="34" charset="0"/>
              </a:rPr>
              <a:t>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Контроль отклонений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«Непрайсовые" продажи – анализ предоставлен-</a:t>
            </a:r>
          </a:p>
          <a:p>
            <a:r>
              <a:rPr lang="ru-RU" sz="2000" dirty="0">
                <a:latin typeface="Calibri" pitchFamily="34" charset="0"/>
              </a:rPr>
              <a:t>           </a:t>
            </a:r>
            <a:r>
              <a:rPr lang="ru-RU" sz="2000" dirty="0" err="1">
                <a:latin typeface="Calibri" pitchFamily="34" charset="0"/>
              </a:rPr>
              <a:t>ных</a:t>
            </a:r>
            <a:r>
              <a:rPr lang="ru-RU" sz="2000" dirty="0">
                <a:latin typeface="Calibri" pitchFamily="34" charset="0"/>
              </a:rPr>
              <a:t> скидок и отклонений цен от </a:t>
            </a:r>
            <a:r>
              <a:rPr lang="ru-RU" sz="2000" dirty="0" err="1">
                <a:latin typeface="Calibri" pitchFamily="34" charset="0"/>
              </a:rPr>
              <a:t>прайслиста</a:t>
            </a:r>
            <a:r>
              <a:rPr lang="ru-RU" sz="2000" dirty="0">
                <a:latin typeface="Calibri" pitchFamily="34" charset="0"/>
              </a:rPr>
              <a:t>, товарная пересортица</a:t>
            </a:r>
          </a:p>
        </p:txBody>
      </p:sp>
    </p:spTree>
    <p:extLst>
      <p:ext uri="{BB962C8B-B14F-4D97-AF65-F5344CB8AC3E}">
        <p14:creationId xmlns:p14="http://schemas.microsoft.com/office/powerpoint/2010/main" val="27343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30" y="146087"/>
            <a:ext cx="8661621" cy="8907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b="1" dirty="0">
                <a:solidFill>
                  <a:srgbClr val="0070C0"/>
                </a:solidFill>
              </a:rPr>
              <a:t>WEB-</a:t>
            </a:r>
            <a:r>
              <a:rPr lang="ru-RU" sz="2800" b="1" dirty="0">
                <a:solidFill>
                  <a:srgbClr val="0070C0"/>
                </a:solidFill>
              </a:rPr>
              <a:t>кластер </a:t>
            </a:r>
            <a:r>
              <a:rPr lang="en-US" sz="2800" b="1" dirty="0">
                <a:solidFill>
                  <a:srgbClr val="0070C0"/>
                </a:solidFill>
              </a:rPr>
              <a:t>DeloPro-wBsuite.</a:t>
            </a:r>
            <a:r>
              <a:rPr lang="ru-RU" sz="2800" b="1" dirty="0">
                <a:solidFill>
                  <a:srgbClr val="0070C0"/>
                </a:solidFill>
              </a:rPr>
              <a:t> Инструментальная 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РНР-платформа </a:t>
            </a:r>
            <a:r>
              <a:rPr lang="en-US" sz="2800" b="1" dirty="0">
                <a:solidFill>
                  <a:srgbClr val="0070C0"/>
                </a:solidFill>
              </a:rPr>
              <a:t>Wad-er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241" y="999343"/>
            <a:ext cx="8582941" cy="5165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800" dirty="0" smtClean="0">
                <a:solidFill>
                  <a:srgbClr val="C00000"/>
                </a:solidFill>
              </a:rPr>
              <a:t>Фреймворк </a:t>
            </a:r>
            <a:r>
              <a:rPr lang="ru-RU" sz="2800" b="1" dirty="0">
                <a:solidFill>
                  <a:srgbClr val="C00000"/>
                </a:solidFill>
              </a:rPr>
              <a:t>Wad-er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b="1" dirty="0">
                <a:solidFill>
                  <a:srgbClr val="002060"/>
                </a:solidFill>
              </a:rPr>
              <a:t>открытая </a:t>
            </a:r>
            <a:r>
              <a:rPr lang="ru-RU" sz="2000" dirty="0"/>
              <a:t>(</a:t>
            </a:r>
            <a:r>
              <a:rPr lang="en-US" sz="2000" dirty="0"/>
              <a:t>open source</a:t>
            </a:r>
            <a:r>
              <a:rPr lang="ru-RU" sz="2000" dirty="0"/>
              <a:t>) и </a:t>
            </a:r>
            <a:r>
              <a:rPr lang="ru-RU" sz="2000" b="1" dirty="0">
                <a:solidFill>
                  <a:srgbClr val="002060"/>
                </a:solidFill>
              </a:rPr>
              <a:t>бесплатная</a:t>
            </a:r>
            <a:r>
              <a:rPr lang="ru-RU" sz="2000" dirty="0"/>
              <a:t> (лицензия </a:t>
            </a:r>
            <a:r>
              <a:rPr lang="en-US" sz="2000" dirty="0"/>
              <a:t>GNU GPL v</a:t>
            </a:r>
            <a:r>
              <a:rPr lang="ru-RU" sz="2000" dirty="0"/>
              <a:t>.3), </a:t>
            </a:r>
            <a:r>
              <a:rPr lang="ru-RU" sz="2000" b="1" dirty="0" smtClean="0">
                <a:solidFill>
                  <a:srgbClr val="002060"/>
                </a:solidFill>
              </a:rPr>
              <a:t>API-ориентированная</a:t>
            </a:r>
            <a:r>
              <a:rPr lang="ru-RU" sz="2000" dirty="0" smtClean="0"/>
              <a:t> </a:t>
            </a:r>
            <a:r>
              <a:rPr lang="ru-RU" sz="2000" dirty="0"/>
              <a:t>инструментальная </a:t>
            </a:r>
            <a:r>
              <a:rPr lang="en-US" sz="2000" dirty="0" smtClean="0"/>
              <a:t>PHP-</a:t>
            </a:r>
            <a:r>
              <a:rPr lang="ru-RU" sz="2000" dirty="0" smtClean="0"/>
              <a:t>платформа </a:t>
            </a:r>
            <a:r>
              <a:rPr lang="ru-RU" sz="2000" b="1" dirty="0">
                <a:solidFill>
                  <a:srgbClr val="002060"/>
                </a:solidFill>
              </a:rPr>
              <a:t>для быстрой разработки </a:t>
            </a:r>
            <a:r>
              <a:rPr lang="ru-RU" sz="2000" b="1" dirty="0" smtClean="0">
                <a:solidFill>
                  <a:srgbClr val="002060"/>
                </a:solidFill>
              </a:rPr>
              <a:t>Web-приложений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2000" dirty="0"/>
              <a:t>Благодаря простоте, гибкости, модульной структуре и функциональной полноте, платформа </a:t>
            </a:r>
            <a:r>
              <a:rPr lang="ru-RU" sz="2000" b="1" dirty="0"/>
              <a:t>Wad-er</a:t>
            </a:r>
            <a:r>
              <a:rPr lang="ru-RU" sz="2000" dirty="0"/>
              <a:t> позволяет </a:t>
            </a:r>
          </a:p>
          <a:p>
            <a:pPr>
              <a:spcBef>
                <a:spcPts val="1200"/>
              </a:spcBef>
            </a:pPr>
            <a:r>
              <a:rPr lang="ru-RU" sz="2000" b="1" i="1" dirty="0"/>
              <a:t>      </a:t>
            </a:r>
            <a:r>
              <a:rPr lang="ru-RU" sz="2000" b="1" i="1" dirty="0" smtClean="0"/>
              <a:t>     </a:t>
            </a:r>
            <a:r>
              <a:rPr lang="ru-RU" sz="2000" b="1" cap="all" dirty="0" smtClean="0">
                <a:solidFill>
                  <a:srgbClr val="002060"/>
                </a:solidFill>
              </a:rPr>
              <a:t>БЫСТРО </a:t>
            </a:r>
            <a:r>
              <a:rPr lang="ru-RU" sz="2000" b="1" cap="all" dirty="0">
                <a:solidFill>
                  <a:srgbClr val="002060"/>
                </a:solidFill>
              </a:rPr>
              <a:t>РАЗОБРАТЬСЯ В ПРИЦИПАХ РАБОТЫ И </a:t>
            </a:r>
            <a:endParaRPr lang="ru-RU" sz="2000" b="1" cap="all" dirty="0" smtClean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</a:pPr>
            <a:r>
              <a:rPr lang="ru-RU" sz="2000" b="1" cap="all" dirty="0">
                <a:solidFill>
                  <a:srgbClr val="002060"/>
                </a:solidFill>
              </a:rPr>
              <a:t> </a:t>
            </a:r>
            <a:r>
              <a:rPr lang="ru-RU" sz="2000" b="1" cap="all" dirty="0" smtClean="0">
                <a:solidFill>
                  <a:srgbClr val="002060"/>
                </a:solidFill>
              </a:rPr>
              <a:t>          в </a:t>
            </a:r>
            <a:r>
              <a:rPr lang="ru-RU" sz="2000" b="1" cap="all" dirty="0">
                <a:solidFill>
                  <a:srgbClr val="002060"/>
                </a:solidFill>
              </a:rPr>
              <a:t>короткие сроки </a:t>
            </a:r>
            <a:r>
              <a:rPr lang="ru-RU" sz="2000" b="1" cap="all" dirty="0" smtClean="0">
                <a:solidFill>
                  <a:srgbClr val="002060"/>
                </a:solidFill>
              </a:rPr>
              <a:t>с </a:t>
            </a:r>
            <a:r>
              <a:rPr lang="ru-RU" sz="2000" b="1" cap="all" dirty="0">
                <a:solidFill>
                  <a:srgbClr val="002060"/>
                </a:solidFill>
              </a:rPr>
              <a:t>минимальными ресурсами </a:t>
            </a:r>
            <a:endParaRPr lang="ru-RU" sz="2000" b="1" cap="all" dirty="0" smtClean="0">
              <a:solidFill>
                <a:srgbClr val="002060"/>
              </a:solidFill>
            </a:endParaRPr>
          </a:p>
          <a:p>
            <a:pPr>
              <a:spcBef>
                <a:spcPts val="400"/>
              </a:spcBef>
            </a:pPr>
            <a:r>
              <a:rPr lang="ru-RU" sz="2000" b="1" cap="all" dirty="0" smtClean="0">
                <a:solidFill>
                  <a:srgbClr val="002060"/>
                </a:solidFill>
              </a:rPr>
              <a:t>           Создавать </a:t>
            </a:r>
            <a:r>
              <a:rPr lang="en-US" sz="2000" b="1" cap="all" dirty="0" smtClean="0">
                <a:solidFill>
                  <a:srgbClr val="002060"/>
                </a:solidFill>
              </a:rPr>
              <a:t>web</a:t>
            </a:r>
            <a:r>
              <a:rPr lang="ru-RU" sz="2000" b="1" cap="all" dirty="0">
                <a:solidFill>
                  <a:srgbClr val="002060"/>
                </a:solidFill>
              </a:rPr>
              <a:t>-приложения </a:t>
            </a:r>
            <a:r>
              <a:rPr lang="ru-RU" sz="2000" b="1" cap="all" dirty="0" smtClean="0">
                <a:solidFill>
                  <a:srgbClr val="002060"/>
                </a:solidFill>
              </a:rPr>
              <a:t>любой </a:t>
            </a:r>
            <a:r>
              <a:rPr lang="ru-RU" sz="2000" b="1" cap="all" dirty="0">
                <a:solidFill>
                  <a:srgbClr val="002060"/>
                </a:solidFill>
              </a:rPr>
              <a:t>сложности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000" dirty="0" smtClean="0"/>
              <a:t>начиная </a:t>
            </a:r>
            <a:r>
              <a:rPr lang="ru-RU" sz="2000" b="1" dirty="0">
                <a:solidFill>
                  <a:srgbClr val="002060"/>
                </a:solidFill>
              </a:rPr>
              <a:t>от сайтов, корпоративных порталов </a:t>
            </a:r>
            <a:r>
              <a:rPr lang="ru-RU" sz="2000" b="1" dirty="0" smtClean="0">
                <a:solidFill>
                  <a:srgbClr val="002060"/>
                </a:solidFill>
              </a:rPr>
              <a:t>до </a:t>
            </a:r>
            <a:r>
              <a:rPr lang="ru-RU" sz="2000" b="1" dirty="0">
                <a:solidFill>
                  <a:srgbClr val="002060"/>
                </a:solidFill>
              </a:rPr>
              <a:t>управленческих приложений класса ECM, CRM и ERP</a:t>
            </a:r>
            <a:r>
              <a:rPr lang="ru-RU" sz="2000" dirty="0"/>
              <a:t>, </a:t>
            </a:r>
            <a:r>
              <a:rPr lang="ru-RU" sz="2000" dirty="0" smtClean="0"/>
              <a:t>работающие </a:t>
            </a:r>
            <a:r>
              <a:rPr lang="ru-RU" sz="2000" dirty="0"/>
              <a:t>на всех типах браузеров и не </a:t>
            </a:r>
            <a:r>
              <a:rPr lang="ru-RU" sz="2000" dirty="0" smtClean="0"/>
              <a:t>зависящие </a:t>
            </a:r>
            <a:r>
              <a:rPr lang="ru-RU" sz="2000" dirty="0"/>
              <a:t>от используемой </a:t>
            </a:r>
            <a:r>
              <a:rPr lang="ru-RU" sz="2000" dirty="0" smtClean="0"/>
              <a:t>СУБД </a:t>
            </a:r>
            <a:endParaRPr lang="ru-RU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PHP-</a:t>
            </a:r>
            <a:r>
              <a:rPr lang="ru-RU" sz="2000" dirty="0"/>
              <a:t>платформа </a:t>
            </a:r>
            <a:r>
              <a:rPr lang="ru-RU" sz="2000" b="1" dirty="0"/>
              <a:t>Wad-er </a:t>
            </a:r>
            <a:r>
              <a:rPr lang="ru-RU" sz="2000" dirty="0"/>
              <a:t>предоставляет инструментарий для работы с базами данных, </a:t>
            </a:r>
            <a:r>
              <a:rPr lang="en-US" sz="2000" dirty="0"/>
              <a:t>CMS</a:t>
            </a:r>
            <a:r>
              <a:rPr lang="ru-RU" sz="2000" dirty="0"/>
              <a:t>-систему, </a:t>
            </a:r>
            <a:r>
              <a:rPr lang="ru-RU" sz="2000" dirty="0" smtClean="0"/>
              <a:t>систему управления </a:t>
            </a:r>
            <a:r>
              <a:rPr lang="ru-RU" sz="2000" dirty="0"/>
              <a:t>правами </a:t>
            </a:r>
            <a:r>
              <a:rPr lang="ru-RU" sz="2000" dirty="0" smtClean="0"/>
              <a:t>доступа, </a:t>
            </a:r>
            <a:r>
              <a:rPr lang="en-US" sz="2000" dirty="0"/>
              <a:t>workflow</a:t>
            </a:r>
            <a:r>
              <a:rPr lang="ru-RU" sz="2000" dirty="0"/>
              <a:t>-систему, </a:t>
            </a:r>
            <a:r>
              <a:rPr lang="en-US" sz="2000" dirty="0"/>
              <a:t>case</a:t>
            </a:r>
            <a:r>
              <a:rPr lang="ru-RU" sz="2000" dirty="0"/>
              <a:t>-средства для создания новых модулей и др</a:t>
            </a:r>
            <a:r>
              <a:rPr lang="ru-RU" sz="2000" dirty="0" smtClean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9" y="6022564"/>
            <a:ext cx="585645" cy="5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1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128355"/>
            <a:ext cx="8786812" cy="62115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 smtClean="0">
                <a:solidFill>
                  <a:srgbClr val="0070C0"/>
                </a:solidFill>
              </a:rPr>
              <a:t>DeloPro</a:t>
            </a:r>
            <a:r>
              <a:rPr lang="ru-RU" sz="2800" b="1" dirty="0" smtClean="0">
                <a:solidFill>
                  <a:srgbClr val="0070C0"/>
                </a:solidFill>
              </a:rPr>
              <a:t> 5.0. </a:t>
            </a: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Аналитические отчеты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214313" y="846138"/>
            <a:ext cx="8929687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</a:t>
            </a:r>
            <a:r>
              <a:rPr lang="ru-RU" sz="2000" b="1" dirty="0">
                <a:solidFill>
                  <a:srgbClr val="1B2A95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Контроль целостности транзакций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(документарных, операционных и </a:t>
            </a:r>
          </a:p>
          <a:p>
            <a:r>
              <a:rPr lang="ru-RU" sz="2000" dirty="0">
                <a:latin typeface="Calibri" pitchFamily="34" charset="0"/>
              </a:rPr>
              <a:t>          складских). Отгруженные, но не списанные и т.д. Специальный отчет </a:t>
            </a:r>
          </a:p>
          <a:p>
            <a:r>
              <a:rPr lang="ru-RU" sz="2000" dirty="0">
                <a:latin typeface="Calibri" pitchFamily="34" charset="0"/>
              </a:rPr>
              <a:t>          используется для проверки завершенности всех операций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Универсальные отчеты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формируют выборки объектов в соответствии с </a:t>
            </a:r>
          </a:p>
          <a:p>
            <a:r>
              <a:rPr lang="ru-RU" sz="2000" dirty="0">
                <a:latin typeface="Calibri" pitchFamily="34" charset="0"/>
              </a:rPr>
              <a:t>          заданными логическими условиями отбора, сортировкой и перечнем </a:t>
            </a:r>
          </a:p>
          <a:p>
            <a:r>
              <a:rPr lang="ru-RU" sz="2000" dirty="0">
                <a:latin typeface="Calibri" pitchFamily="34" charset="0"/>
              </a:rPr>
              <a:t>          полей объектов, информация из которых будет попадать в отчет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Персональное дерево отчетов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Можно создать производные </a:t>
            </a:r>
            <a:r>
              <a:rPr lang="ru-RU" sz="2000" dirty="0" err="1">
                <a:latin typeface="Calibri" pitchFamily="34" charset="0"/>
              </a:rPr>
              <a:t>персональ</a:t>
            </a:r>
            <a:r>
              <a:rPr lang="ru-RU" sz="2000" dirty="0">
                <a:latin typeface="Calibri" pitchFamily="34" charset="0"/>
              </a:rPr>
              <a:t>-</a:t>
            </a:r>
          </a:p>
          <a:p>
            <a:r>
              <a:rPr lang="ru-RU" sz="2000" dirty="0">
                <a:latin typeface="Calibri" pitchFamily="34" charset="0"/>
              </a:rPr>
              <a:t>          </a:t>
            </a:r>
            <a:r>
              <a:rPr lang="ru-RU" sz="2000" dirty="0" err="1">
                <a:latin typeface="Calibri" pitchFamily="34" charset="0"/>
              </a:rPr>
              <a:t>ные</a:t>
            </a:r>
            <a:r>
              <a:rPr lang="ru-RU" sz="2000" dirty="0">
                <a:latin typeface="Calibri" pitchFamily="34" charset="0"/>
              </a:rPr>
              <a:t> отчёты, сохраняя настройки фильтров для их формирования, а также </a:t>
            </a:r>
          </a:p>
          <a:p>
            <a:r>
              <a:rPr lang="ru-RU" sz="2000" dirty="0">
                <a:latin typeface="Calibri" pitchFamily="34" charset="0"/>
              </a:rPr>
              <a:t>          группировки и сортировки данных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Активные отчеты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позволяют выполнять операции с выборкой объектов – </a:t>
            </a:r>
          </a:p>
          <a:p>
            <a:r>
              <a:rPr lang="ru-RU" sz="2000" dirty="0">
                <a:latin typeface="Calibri" pitchFamily="34" charset="0"/>
              </a:rPr>
              <a:t>           создавать заказы или закупки, проводить списание отгруженных ранее </a:t>
            </a:r>
          </a:p>
          <a:p>
            <a:r>
              <a:rPr lang="ru-RU" sz="2000" dirty="0">
                <a:latin typeface="Calibri" pitchFamily="34" charset="0"/>
              </a:rPr>
              <a:t>           товаров и т.д. с актуализацией информации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 Дополнительные возможности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С помощью гиперссылок данные </a:t>
            </a:r>
          </a:p>
          <a:p>
            <a:r>
              <a:rPr lang="ru-RU" sz="2000" dirty="0">
                <a:latin typeface="Calibri" pitchFamily="34" charset="0"/>
              </a:rPr>
              <a:t>           детализируются на любую глубину, возможна группировка для </a:t>
            </a:r>
          </a:p>
          <a:p>
            <a:r>
              <a:rPr lang="ru-RU" sz="2000" dirty="0">
                <a:latin typeface="Calibri" pitchFamily="34" charset="0"/>
              </a:rPr>
              <a:t>           отображения агрегированной информации (до 3-х уровней). Отчеты </a:t>
            </a:r>
          </a:p>
          <a:p>
            <a:r>
              <a:rPr lang="ru-RU" sz="2000" dirty="0">
                <a:latin typeface="Calibri" pitchFamily="34" charset="0"/>
              </a:rPr>
              <a:t>           можно экспортировать в Excel</a:t>
            </a:r>
          </a:p>
        </p:txBody>
      </p:sp>
    </p:spTree>
    <p:extLst>
      <p:ext uri="{BB962C8B-B14F-4D97-AF65-F5344CB8AC3E}">
        <p14:creationId xmlns:p14="http://schemas.microsoft.com/office/powerpoint/2010/main" val="18528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33285"/>
            <a:ext cx="8786812" cy="621155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 smtClean="0">
                <a:solidFill>
                  <a:srgbClr val="0070C0"/>
                </a:solidFill>
              </a:rPr>
              <a:t>DeloPro</a:t>
            </a:r>
            <a:r>
              <a:rPr lang="ru-RU" sz="2800" b="1" smtClean="0">
                <a:solidFill>
                  <a:srgbClr val="0070C0"/>
                </a:solidFill>
              </a:rPr>
              <a:t> 5.0. </a:t>
            </a: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Средства развития</a:t>
            </a:r>
            <a:r>
              <a:rPr lang="en-US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и интеграции</a:t>
            </a:r>
            <a:endParaRPr lang="ru-RU" sz="2800" b="1" kern="1200" dirty="0" smtClean="0">
              <a:solidFill>
                <a:srgbClr val="0070C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0070" y="935349"/>
            <a:ext cx="871855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      </a:t>
            </a:r>
            <a:r>
              <a:rPr lang="en-US" sz="2000" b="1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Открытые коды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Структура базы данных открыта</a:t>
            </a:r>
          </a:p>
          <a:p>
            <a:r>
              <a:rPr lang="ru-RU" sz="2000" dirty="0">
                <a:latin typeface="Calibri" pitchFamily="34" charset="0"/>
              </a:rPr>
              <a:t>           и описана. Возможна индивидуальная разработка с использованием</a:t>
            </a:r>
          </a:p>
          <a:p>
            <a:r>
              <a:rPr lang="ru-RU" sz="2000" dirty="0">
                <a:latin typeface="Calibri" pitchFamily="34" charset="0"/>
              </a:rPr>
              <a:t>           библиотек классов различных типов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     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Case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-средства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для генерации новых модулей. </a:t>
            </a:r>
            <a:r>
              <a:rPr lang="ru-RU" sz="2000" dirty="0" smtClean="0">
                <a:latin typeface="Calibri" pitchFamily="34" charset="0"/>
              </a:rPr>
              <a:t>Дают </a:t>
            </a:r>
            <a:r>
              <a:rPr lang="ru-RU" sz="2000" dirty="0">
                <a:latin typeface="Calibri" pitchFamily="34" charset="0"/>
              </a:rPr>
              <a:t>возможность </a:t>
            </a:r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          пользователям </a:t>
            </a:r>
            <a:r>
              <a:rPr lang="ru-RU" sz="2000" dirty="0">
                <a:latin typeface="Calibri" pitchFamily="34" charset="0"/>
              </a:rPr>
              <a:t>самостоятельно создавать </a:t>
            </a:r>
            <a:r>
              <a:rPr lang="ru-RU" sz="2000" dirty="0" smtClean="0">
                <a:latin typeface="Calibri" pitchFamily="34" charset="0"/>
              </a:rPr>
              <a:t>основу новых  модулей </a:t>
            </a:r>
          </a:p>
          <a:p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          программы </a:t>
            </a:r>
            <a:r>
              <a:rPr lang="ru-RU" sz="2000" dirty="0">
                <a:latin typeface="Calibri" pitchFamily="34" charset="0"/>
              </a:rPr>
              <a:t>без написания кода 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      </a:t>
            </a:r>
            <a:r>
              <a:rPr lang="ru-RU" sz="2000" b="1" dirty="0" smtClean="0">
                <a:latin typeface="Calibri" pitchFamily="34" charset="0"/>
              </a:rPr>
              <a:t>П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лагины</a:t>
            </a:r>
            <a:r>
              <a:rPr lang="ru-RU" sz="2000" dirty="0">
                <a:solidFill>
                  <a:srgbClr val="171967"/>
                </a:solidFill>
                <a:latin typeface="Calibri" pitchFamily="34" charset="0"/>
              </a:rPr>
              <a:t>. </a:t>
            </a:r>
            <a:r>
              <a:rPr lang="ru-RU" sz="2000" dirty="0">
                <a:latin typeface="Calibri" pitchFamily="34" charset="0"/>
              </a:rPr>
              <a:t>С их помощью пользователи могут добавлять </a:t>
            </a:r>
          </a:p>
          <a:p>
            <a:r>
              <a:rPr lang="ru-RU" sz="2000" dirty="0">
                <a:latin typeface="Calibri" pitchFamily="34" charset="0"/>
              </a:rPr>
              <a:t>           необходимую функциональность и изменять существующую </a:t>
            </a:r>
          </a:p>
          <a:p>
            <a:r>
              <a:rPr lang="ru-RU" sz="2000" dirty="0">
                <a:latin typeface="Calibri" pitchFamily="34" charset="0"/>
              </a:rPr>
              <a:t>           практически без ограничений </a:t>
            </a:r>
            <a:endParaRPr lang="en-US" sz="2000" dirty="0" smtClean="0">
              <a:latin typeface="Calibri" pitchFamily="34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171967"/>
                </a:solidFill>
                <a:latin typeface="Calibri" pitchFamily="34" charset="0"/>
              </a:rPr>
              <a:t>     </a:t>
            </a:r>
            <a:r>
              <a:rPr lang="ru-RU" sz="2000" b="1" dirty="0">
                <a:solidFill>
                  <a:srgbClr val="171967"/>
                </a:solidFill>
                <a:latin typeface="Calibri" pitchFamily="34" charset="0"/>
              </a:rPr>
              <a:t>Экспорт/импорт данных </a:t>
            </a:r>
            <a:r>
              <a:rPr lang="ru-RU" sz="2000" dirty="0">
                <a:latin typeface="Calibri" pitchFamily="34" charset="0"/>
              </a:rPr>
              <a:t>в формате XML (для ведения бухгалтерского </a:t>
            </a:r>
            <a:endParaRPr lang="en-US" sz="2000" dirty="0">
              <a:latin typeface="Calibri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latin typeface="Calibri" pitchFamily="34" charset="0"/>
              </a:rPr>
              <a:t>           </a:t>
            </a:r>
            <a:r>
              <a:rPr lang="ru-RU" sz="2000" dirty="0">
                <a:latin typeface="Calibri" pitchFamily="34" charset="0"/>
              </a:rPr>
              <a:t>учета в других программах) и в формате </a:t>
            </a:r>
            <a:r>
              <a:rPr lang="en-US" sz="2000" dirty="0">
                <a:latin typeface="Calibri" pitchFamily="34" charset="0"/>
              </a:rPr>
              <a:t>XLS</a:t>
            </a:r>
            <a:r>
              <a:rPr lang="ru-RU" sz="2000" dirty="0">
                <a:latin typeface="Calibri" pitchFamily="34" charset="0"/>
              </a:rPr>
              <a:t> (спецификации, списки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</a:rPr>
              <a:t>           объектов и т.п.)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    </a:t>
            </a:r>
            <a:r>
              <a:rPr lang="en-US" sz="2000" b="1" dirty="0" smtClean="0">
                <a:solidFill>
                  <a:srgbClr val="171967"/>
                </a:solidFill>
                <a:latin typeface="Calibri" pitchFamily="34" charset="0"/>
              </a:rPr>
              <a:t>API </a:t>
            </a:r>
            <a:r>
              <a:rPr lang="ru-RU" sz="2000" dirty="0">
                <a:latin typeface="Calibri" pitchFamily="34" charset="0"/>
              </a:rPr>
              <a:t>позволяет интегрироваться с платежными системами, </a:t>
            </a:r>
          </a:p>
          <a:p>
            <a:pPr>
              <a:spcBef>
                <a:spcPts val="0"/>
              </a:spcBef>
              <a:defRPr/>
            </a:pPr>
            <a:r>
              <a:rPr lang="ru-RU" sz="2000" dirty="0">
                <a:latin typeface="Calibri" pitchFamily="34" charset="0"/>
              </a:rPr>
              <a:t>           социальными сетями и другими приложениями</a:t>
            </a:r>
          </a:p>
          <a:p>
            <a:pPr>
              <a:spcBef>
                <a:spcPts val="0"/>
              </a:spcBef>
              <a:defRPr/>
            </a:pPr>
            <a:endParaRPr lang="ru-RU" sz="2000" dirty="0">
              <a:solidFill>
                <a:srgbClr val="171967"/>
              </a:solidFill>
              <a:latin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2" y="5979084"/>
            <a:ext cx="662939" cy="6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468313" y="715610"/>
            <a:ext cx="8351837" cy="588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uk-UA" sz="1600" b="1" dirty="0">
                <a:solidFill>
                  <a:srgbClr val="C00000"/>
                </a:solidFill>
              </a:rPr>
              <a:t>РОБЕРТ БОШ Лтд</a:t>
            </a:r>
            <a:r>
              <a:rPr lang="ru-RU" altLang="uk-UA" sz="1600" dirty="0"/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(сервис-центр электроинструментов, </a:t>
            </a:r>
            <a:r>
              <a:rPr lang="ru-RU" altLang="uk-UA" sz="1400" b="1" dirty="0" smtClean="0">
                <a:solidFill>
                  <a:srgbClr val="002060"/>
                </a:solidFill>
              </a:rPr>
              <a:t>BOSCH-BUDERUS </a:t>
            </a:r>
            <a:r>
              <a:rPr lang="en-US" altLang="uk-UA" sz="1400" b="1" cap="all" dirty="0" smtClean="0">
                <a:solidFill>
                  <a:srgbClr val="002060"/>
                </a:solidFill>
              </a:rPr>
              <a:t>Thermotechnik</a:t>
            </a:r>
            <a:r>
              <a:rPr lang="ru-RU" altLang="uk-UA" sz="1400" dirty="0" smtClean="0">
                <a:solidFill>
                  <a:srgbClr val="002060"/>
                </a:solidFill>
              </a:rPr>
              <a:t> </a:t>
            </a:r>
            <a:r>
              <a:rPr lang="ru-RU" altLang="uk-UA" sz="1400" dirty="0">
                <a:solidFill>
                  <a:srgbClr val="002060"/>
                </a:solidFill>
              </a:rPr>
              <a:t>теплотехническое оборудование, </a:t>
            </a:r>
            <a:r>
              <a:rPr lang="ru-RU" altLang="uk-UA" sz="1400" b="1" dirty="0">
                <a:solidFill>
                  <a:srgbClr val="002060"/>
                </a:solidFill>
              </a:rPr>
              <a:t>BOSCH-REXROTH</a:t>
            </a:r>
            <a:r>
              <a:rPr lang="ru-RU" altLang="uk-UA" sz="1400" dirty="0">
                <a:solidFill>
                  <a:srgbClr val="002060"/>
                </a:solidFill>
              </a:rPr>
              <a:t> гидравлическое </a:t>
            </a:r>
            <a:r>
              <a:rPr lang="ru-RU" altLang="uk-UA" sz="1400" dirty="0" smtClean="0">
                <a:solidFill>
                  <a:srgbClr val="002060"/>
                </a:solidFill>
              </a:rPr>
              <a:t>оборудование) </a:t>
            </a:r>
            <a:endParaRPr lang="ru-RU" altLang="uk-UA" sz="14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ФЕНИКС КОНТАКТ </a:t>
            </a:r>
            <a:r>
              <a:rPr lang="ru-RU" altLang="uk-UA" sz="1600" dirty="0">
                <a:solidFill>
                  <a:srgbClr val="002060"/>
                </a:solidFill>
              </a:rPr>
              <a:t>(</a:t>
            </a:r>
            <a:r>
              <a:rPr lang="ru-RU" altLang="uk-UA" sz="1600" b="1" dirty="0">
                <a:solidFill>
                  <a:srgbClr val="002060"/>
                </a:solidFill>
              </a:rPr>
              <a:t>ДП PHOENIX CONTACT GROUP</a:t>
            </a:r>
            <a:r>
              <a:rPr lang="ru-RU" altLang="uk-UA" sz="1600" dirty="0">
                <a:solidFill>
                  <a:srgbClr val="002060"/>
                </a:solidFill>
              </a:rPr>
              <a:t>), </a:t>
            </a:r>
            <a:r>
              <a:rPr lang="ru-RU" altLang="uk-UA" sz="1400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 smtClean="0">
                <a:solidFill>
                  <a:srgbClr val="002060"/>
                </a:solidFill>
              </a:rPr>
              <a:t>(электротехника</a:t>
            </a:r>
            <a:r>
              <a:rPr lang="ru-RU" altLang="uk-UA" sz="1400" dirty="0">
                <a:solidFill>
                  <a:srgbClr val="002060"/>
                </a:solidFill>
              </a:rPr>
              <a:t>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HL Display Ukraine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(аксессуары для розничной торговли)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ОНИКО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(фотоматериалы, медицинское </a:t>
            </a:r>
            <a:r>
              <a:rPr lang="ru-RU" altLang="uk-UA" sz="1400" dirty="0" smtClean="0">
                <a:solidFill>
                  <a:srgbClr val="002060"/>
                </a:solidFill>
              </a:rPr>
              <a:t>оборудование, системы очистки)</a:t>
            </a:r>
            <a:endParaRPr lang="ru-RU" altLang="uk-UA" sz="14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АКРИЛАТ</a:t>
            </a:r>
            <a:r>
              <a:rPr lang="ru-RU" altLang="uk-UA" sz="14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(химическое сырье)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ON LINE</a:t>
            </a:r>
            <a:r>
              <a:rPr lang="ru-RU" altLang="uk-UA" sz="14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(системы вентиляции и кондиционирования)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ЕВРОИЗОЛ</a:t>
            </a:r>
            <a:r>
              <a:rPr lang="ru-RU" altLang="uk-UA" sz="14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(строительные материалы)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 smtClean="0">
                <a:solidFill>
                  <a:srgbClr val="C00000"/>
                </a:solidFill>
              </a:rPr>
              <a:t>КАМИОН-ОЙЛ</a:t>
            </a:r>
            <a:r>
              <a:rPr lang="ru-RU" altLang="uk-UA" sz="1400" dirty="0" smtClean="0">
                <a:solidFill>
                  <a:srgbClr val="002060"/>
                </a:solidFill>
              </a:rPr>
              <a:t>, </a:t>
            </a:r>
            <a:r>
              <a:rPr lang="ru-RU" altLang="uk-UA" sz="1400" b="1" dirty="0" smtClean="0">
                <a:solidFill>
                  <a:srgbClr val="002060"/>
                </a:solidFill>
              </a:rPr>
              <a:t>г</a:t>
            </a:r>
            <a:r>
              <a:rPr lang="ru-RU" altLang="uk-UA" sz="1400" b="1" dirty="0">
                <a:solidFill>
                  <a:srgbClr val="002060"/>
                </a:solidFill>
              </a:rPr>
              <a:t>. Киев </a:t>
            </a:r>
            <a:r>
              <a:rPr lang="ru-RU" altLang="uk-UA" sz="1400" dirty="0">
                <a:solidFill>
                  <a:srgbClr val="002060"/>
                </a:solidFill>
              </a:rPr>
              <a:t>(моторные масла, автохимия и автокосметика)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АКВИЛИН ГРУПП</a:t>
            </a:r>
            <a:r>
              <a:rPr lang="ru-RU" altLang="uk-UA" sz="14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Кишинев</a:t>
            </a:r>
            <a:r>
              <a:rPr lang="ru-RU" altLang="uk-UA" sz="1400" dirty="0">
                <a:solidFill>
                  <a:srgbClr val="002060"/>
                </a:solidFill>
              </a:rPr>
              <a:t>, Республика Молдова (продукты питания, табак)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 smtClean="0">
                <a:solidFill>
                  <a:srgbClr val="C00000"/>
                </a:solidFill>
              </a:rPr>
              <a:t>ТСД </a:t>
            </a:r>
            <a:r>
              <a:rPr lang="ru-RU" altLang="uk-UA" sz="1600" b="1" dirty="0">
                <a:solidFill>
                  <a:srgbClr val="C00000"/>
                </a:solidFill>
              </a:rPr>
              <a:t>ОЛДИ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(строительные материалы)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ИМРАД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(электрорадиокомпоненты)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ДМТ-Центр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(медицинская техника)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БЕЛТИМПОРТ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(элементы приводных систем) 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24-й ЭЛЕМЕНТ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(нержавеющий металлопрокат)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 smtClean="0">
                <a:solidFill>
                  <a:srgbClr val="C00000"/>
                </a:solidFill>
              </a:rPr>
              <a:t>САМЕКС</a:t>
            </a:r>
            <a:r>
              <a:rPr lang="ru-RU" altLang="uk-UA" sz="1600" dirty="0" smtClean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(товары для офиса) 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БАКОТЕК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(лицензионное программное обеспечение) 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ДИАСЕРВИС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Запорожье </a:t>
            </a:r>
            <a:r>
              <a:rPr lang="ru-RU" altLang="uk-UA" sz="1400" dirty="0">
                <a:solidFill>
                  <a:srgbClr val="002060"/>
                </a:solidFill>
              </a:rPr>
              <a:t>(медицинские лабораторные услуги)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ДИАВЕРИТАС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Киев </a:t>
            </a:r>
            <a:r>
              <a:rPr lang="ru-RU" altLang="uk-UA" sz="1400" dirty="0">
                <a:solidFill>
                  <a:srgbClr val="002060"/>
                </a:solidFill>
              </a:rPr>
              <a:t>(медицинское оборудование, расходные материалы) </a:t>
            </a:r>
          </a:p>
          <a:p>
            <a:pPr eaLnBrk="1" hangingPunct="1">
              <a:spcBef>
                <a:spcPts val="300"/>
              </a:spcBef>
            </a:pPr>
            <a:r>
              <a:rPr lang="ru-RU" altLang="uk-UA" sz="1600" b="1" dirty="0">
                <a:solidFill>
                  <a:srgbClr val="C00000"/>
                </a:solidFill>
              </a:rPr>
              <a:t>ЗОДИАК</a:t>
            </a:r>
            <a:r>
              <a:rPr lang="ru-RU" altLang="uk-UA" sz="1600" dirty="0">
                <a:solidFill>
                  <a:srgbClr val="002060"/>
                </a:solidFill>
              </a:rPr>
              <a:t>, </a:t>
            </a:r>
            <a:r>
              <a:rPr lang="ru-RU" altLang="uk-UA" sz="1400" b="1" dirty="0">
                <a:solidFill>
                  <a:srgbClr val="002060"/>
                </a:solidFill>
              </a:rPr>
              <a:t>г. Днепропетровск </a:t>
            </a:r>
            <a:r>
              <a:rPr lang="ru-RU" altLang="uk-UA" sz="1400" dirty="0">
                <a:solidFill>
                  <a:srgbClr val="002060"/>
                </a:solidFill>
              </a:rPr>
              <a:t>(игрушки, одежда и обувь, электротовары)</a:t>
            </a:r>
            <a:endParaRPr lang="uk-UA" altLang="uk-UA" sz="14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04849" y="202495"/>
            <a:ext cx="8585588" cy="367131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Клиенты Системы </a:t>
            </a:r>
            <a:r>
              <a:rPr lang="en-US" sz="2800" b="1" dirty="0" smtClean="0">
                <a:solidFill>
                  <a:srgbClr val="0070C0"/>
                </a:solidFill>
              </a:rPr>
              <a:t>DeloPro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3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46919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5555" y="4951726"/>
            <a:ext cx="8955372" cy="1516532"/>
          </a:xfrm>
        </p:spPr>
        <p:txBody>
          <a:bodyPr>
            <a:normAutofit fontScale="90000"/>
          </a:bodyPr>
          <a:lstStyle/>
          <a:p>
            <a:pPr algn="l">
              <a:spcBef>
                <a:spcPts val="18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В2В-В2С-портал электронной коммерции на базе конфигурации </a:t>
            </a:r>
            <a:r>
              <a:rPr lang="en-US" b="1" dirty="0" smtClean="0">
                <a:solidFill>
                  <a:srgbClr val="C00000"/>
                </a:solidFill>
              </a:rPr>
              <a:t>wEbusiness </a:t>
            </a:r>
            <a:r>
              <a:rPr lang="ru-RU" b="1" dirty="0" smtClean="0">
                <a:solidFill>
                  <a:srgbClr val="C00000"/>
                </a:solidFill>
              </a:rPr>
              <a:t>Системы </a:t>
            </a:r>
            <a:r>
              <a:rPr lang="en-US" b="1" dirty="0" smtClean="0">
                <a:solidFill>
                  <a:srgbClr val="C00000"/>
                </a:solidFill>
              </a:rPr>
              <a:t>wBsuite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xicom_logo_white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6215" y="245793"/>
            <a:ext cx="2435962" cy="460858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180507" y="2438026"/>
            <a:ext cx="8782985" cy="1833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b="1" dirty="0">
                <a:solidFill>
                  <a:schemeClr val="bg1"/>
                </a:solidFill>
              </a:rPr>
              <a:t>Интегрированные </a:t>
            </a:r>
            <a:r>
              <a:rPr lang="en-US" b="1" dirty="0">
                <a:solidFill>
                  <a:schemeClr val="bg1"/>
                </a:solidFill>
              </a:rPr>
              <a:t>WEB</a:t>
            </a:r>
            <a:r>
              <a:rPr lang="ru-RU" b="1" dirty="0">
                <a:solidFill>
                  <a:schemeClr val="bg1"/>
                </a:solidFill>
              </a:rPr>
              <a:t>-решения для онлайн управления бизнесом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wbs_logo_100big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779" y="214344"/>
            <a:ext cx="3188765" cy="18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82364" y="52594"/>
            <a:ext cx="8711231" cy="47921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70C0"/>
                </a:solidFill>
              </a:rPr>
              <a:t>В2В-В2С-портал </a:t>
            </a:r>
            <a:r>
              <a:rPr lang="ru-RU" sz="2800" b="1" dirty="0">
                <a:solidFill>
                  <a:srgbClr val="0070C0"/>
                </a:solidFill>
              </a:rPr>
              <a:t>DeloPro-</a:t>
            </a:r>
            <a:r>
              <a:rPr lang="en-US" sz="2800" b="1" dirty="0">
                <a:solidFill>
                  <a:srgbClr val="0070C0"/>
                </a:solidFill>
              </a:rPr>
              <a:t>wBsuite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smtClean="0">
                <a:solidFill>
                  <a:srgbClr val="0070C0"/>
                </a:solidFill>
              </a:rPr>
              <a:t>Структура</a:t>
            </a:r>
            <a:endParaRPr lang="ru-RU" sz="2500" b="1" i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wbs_logo_100big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60" y="5932581"/>
            <a:ext cx="1174461" cy="6967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63" y="666469"/>
            <a:ext cx="5944966" cy="556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402" y="852092"/>
            <a:ext cx="900759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персональные условия </a:t>
            </a:r>
            <a:r>
              <a:rPr lang="ru-RU" sz="2000" dirty="0" smtClean="0"/>
              <a:t>для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корпоративного </a:t>
            </a:r>
            <a:r>
              <a:rPr lang="ru-RU" sz="2000" dirty="0"/>
              <a:t>клиента </a:t>
            </a:r>
            <a:r>
              <a:rPr lang="ru-RU" sz="2000" dirty="0" smtClean="0"/>
              <a:t>– в Системе </a:t>
            </a:r>
            <a:r>
              <a:rPr lang="en-US" sz="2000" b="1" dirty="0" smtClean="0"/>
              <a:t>DeloPro</a:t>
            </a:r>
            <a:endParaRPr lang="ru-RU" sz="2000" b="1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у корпоративного клиента есть </a:t>
            </a:r>
            <a:r>
              <a:rPr lang="ru-RU" sz="2000" b="1" dirty="0" smtClean="0">
                <a:solidFill>
                  <a:srgbClr val="C00000"/>
                </a:solidFill>
              </a:rPr>
              <a:t>пользователей В2В-портала</a:t>
            </a:r>
            <a:r>
              <a:rPr lang="ru-RU" sz="2000" dirty="0" smtClean="0"/>
              <a:t>:</a:t>
            </a:r>
            <a:endParaRPr lang="ru-RU" sz="2000" dirty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cap="all" dirty="0">
                <a:solidFill>
                  <a:srgbClr val="C00000"/>
                </a:solidFill>
              </a:rPr>
              <a:t>распорядитель</a:t>
            </a:r>
            <a:r>
              <a:rPr lang="ru-RU" sz="2000" b="1" cap="all" dirty="0"/>
              <a:t> </a:t>
            </a:r>
            <a:r>
              <a:rPr lang="ru-RU" sz="2000" dirty="0" smtClean="0"/>
              <a:t>с </a:t>
            </a:r>
            <a:r>
              <a:rPr lang="ru-RU" sz="2000" dirty="0"/>
              <a:t>правом </a:t>
            </a:r>
            <a:r>
              <a:rPr lang="ru-RU" sz="2000" b="1" dirty="0" smtClean="0">
                <a:solidFill>
                  <a:srgbClr val="002060"/>
                </a:solidFill>
              </a:rPr>
              <a:t>создания</a:t>
            </a:r>
            <a:r>
              <a:rPr lang="ru-RU" sz="2000" dirty="0" smtClean="0"/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коррекции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и </a:t>
            </a:r>
            <a:r>
              <a:rPr lang="ru-RU" sz="2000" b="1" dirty="0">
                <a:solidFill>
                  <a:srgbClr val="002060"/>
                </a:solidFill>
              </a:rPr>
              <a:t>подтверждения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всех заказов </a:t>
            </a:r>
            <a:r>
              <a:rPr lang="ru-RU" sz="2000" b="1" dirty="0" smtClean="0">
                <a:solidFill>
                  <a:srgbClr val="002060"/>
                </a:solidFill>
              </a:rPr>
              <a:t>портала </a:t>
            </a:r>
            <a:r>
              <a:rPr lang="ru-RU" sz="2000" dirty="0" smtClean="0"/>
              <a:t>(для формирования </a:t>
            </a:r>
            <a:r>
              <a:rPr lang="en-US" sz="2000" dirty="0" smtClean="0"/>
              <a:t>ERP-</a:t>
            </a:r>
            <a:r>
              <a:rPr lang="ru-RU" sz="2000" dirty="0" smtClean="0"/>
              <a:t>заказов в Системе </a:t>
            </a:r>
            <a:r>
              <a:rPr lang="en-US" sz="2000" b="1" dirty="0" smtClean="0"/>
              <a:t>DeloPro</a:t>
            </a:r>
            <a:r>
              <a:rPr lang="en-US" sz="2000" dirty="0" smtClean="0"/>
              <a:t>)</a:t>
            </a:r>
            <a:r>
              <a:rPr lang="ru-RU" sz="2000" dirty="0" smtClean="0"/>
              <a:t>, </a:t>
            </a:r>
            <a:r>
              <a:rPr lang="ru-RU" sz="2000" b="1" dirty="0">
                <a:solidFill>
                  <a:srgbClr val="002060"/>
                </a:solidFill>
              </a:rPr>
              <a:t>добавления сотрудников и задания их </a:t>
            </a:r>
            <a:r>
              <a:rPr lang="ru-RU" sz="2000" b="1" dirty="0" smtClean="0">
                <a:solidFill>
                  <a:srgbClr val="002060"/>
                </a:solidFill>
              </a:rPr>
              <a:t>прав, просмотра </a:t>
            </a:r>
            <a:r>
              <a:rPr lang="en-US" sz="2000" b="1" dirty="0" smtClean="0">
                <a:solidFill>
                  <a:srgbClr val="002060"/>
                </a:solidFill>
              </a:rPr>
              <a:t>ERP</a:t>
            </a:r>
            <a:r>
              <a:rPr lang="ru-RU" sz="2000" b="1" dirty="0" smtClean="0">
                <a:solidFill>
                  <a:srgbClr val="002060"/>
                </a:solidFill>
              </a:rPr>
              <a:t>-аналитики</a:t>
            </a:r>
            <a:endParaRPr lang="ru-RU" sz="2000" b="1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cap="all" dirty="0" smtClean="0">
                <a:solidFill>
                  <a:srgbClr val="C00000"/>
                </a:solidFill>
              </a:rPr>
              <a:t>ПОЛЬЗОВАТЕЛИ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(неограниченное число) </a:t>
            </a:r>
            <a:r>
              <a:rPr lang="ru-RU" sz="2000" dirty="0" smtClean="0"/>
              <a:t>с правом </a:t>
            </a:r>
            <a:r>
              <a:rPr lang="ru-RU" sz="2000" b="1" dirty="0" smtClean="0">
                <a:solidFill>
                  <a:srgbClr val="002060"/>
                </a:solidFill>
              </a:rPr>
              <a:t>создания заказов портала </a:t>
            </a:r>
            <a:r>
              <a:rPr lang="ru-RU" sz="2000" dirty="0" smtClean="0"/>
              <a:t>(ограниченный перечень товаров с ценами или без)</a:t>
            </a:r>
          </a:p>
          <a:p>
            <a:pPr marL="28440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у </a:t>
            </a:r>
            <a:r>
              <a:rPr lang="ru-RU" sz="2000" b="1" dirty="0">
                <a:solidFill>
                  <a:srgbClr val="C00000"/>
                </a:solidFill>
              </a:rPr>
              <a:t>корпоративного клиента-родителя </a:t>
            </a:r>
            <a:r>
              <a:rPr lang="ru-RU" sz="2000" dirty="0"/>
              <a:t>могут быть </a:t>
            </a:r>
            <a:r>
              <a:rPr lang="ru-RU" sz="2000" b="1" dirty="0" smtClean="0">
                <a:solidFill>
                  <a:srgbClr val="C00000"/>
                </a:solidFill>
              </a:rPr>
              <a:t>корпоративные клиенты-дочки</a:t>
            </a:r>
            <a:r>
              <a:rPr lang="ru-RU" sz="2000" dirty="0"/>
              <a:t> </a:t>
            </a:r>
            <a:r>
              <a:rPr lang="ru-RU" sz="2000" dirty="0" smtClean="0"/>
              <a:t>со своими пользователями</a:t>
            </a:r>
          </a:p>
          <a:p>
            <a:pPr marL="28440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связь </a:t>
            </a:r>
            <a:r>
              <a:rPr lang="ru-RU" sz="2000" b="1" dirty="0" smtClean="0">
                <a:solidFill>
                  <a:srgbClr val="C00000"/>
                </a:solidFill>
              </a:rPr>
              <a:t>пользователя </a:t>
            </a:r>
            <a:r>
              <a:rPr lang="ru-RU" sz="2000" b="1" dirty="0">
                <a:solidFill>
                  <a:srgbClr val="C00000"/>
                </a:solidFill>
              </a:rPr>
              <a:t>с корпоративным клиентом </a:t>
            </a:r>
            <a:r>
              <a:rPr lang="ru-RU" sz="2000" dirty="0"/>
              <a:t>определяет юридическое лицо, на которое  </a:t>
            </a:r>
            <a:r>
              <a:rPr lang="ru-RU" sz="2000" dirty="0" smtClean="0"/>
              <a:t>будут формироваться </a:t>
            </a:r>
            <a:r>
              <a:rPr lang="en-US" sz="2000" dirty="0"/>
              <a:t>ERP-</a:t>
            </a:r>
            <a:r>
              <a:rPr lang="ru-RU" sz="2000" dirty="0"/>
              <a:t>заказы </a:t>
            </a:r>
          </a:p>
          <a:p>
            <a:pPr marL="28440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связь пользователя с </a:t>
            </a:r>
            <a:r>
              <a:rPr lang="ru-RU" sz="2000" b="1" dirty="0">
                <a:solidFill>
                  <a:srgbClr val="C00000"/>
                </a:solidFill>
              </a:rPr>
              <a:t>точкой </a:t>
            </a:r>
            <a:r>
              <a:rPr lang="ru-RU" sz="2000" b="1" dirty="0" smtClean="0">
                <a:solidFill>
                  <a:srgbClr val="C00000"/>
                </a:solidFill>
              </a:rPr>
              <a:t>доставки </a:t>
            </a:r>
            <a:r>
              <a:rPr lang="ru-RU" sz="2000" dirty="0" smtClean="0"/>
              <a:t>позволяет формировать </a:t>
            </a:r>
            <a:r>
              <a:rPr lang="en-US" sz="2000" dirty="0" smtClean="0"/>
              <a:t>ERP-</a:t>
            </a:r>
            <a:r>
              <a:rPr lang="ru-RU" sz="2000" dirty="0" smtClean="0"/>
              <a:t>заказы </a:t>
            </a:r>
            <a:r>
              <a:rPr lang="ru-RU" sz="2000" dirty="0"/>
              <a:t>в ближайшем региональном представительстве (филиале) </a:t>
            </a:r>
            <a:r>
              <a:rPr lang="ru-RU" sz="2000" dirty="0" smtClean="0"/>
              <a:t>поставщика</a:t>
            </a:r>
          </a:p>
          <a:p>
            <a:pPr marL="28440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связь точки доставки со складом </a:t>
            </a:r>
            <a:r>
              <a:rPr lang="ru-RU" sz="2000" dirty="0" smtClean="0"/>
              <a:t>позволяет отображать в каталоге товаров портала складские остатки товаров в регионах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7436" y="52594"/>
            <a:ext cx="8996160" cy="861806"/>
          </a:xfrm>
        </p:spPr>
        <p:txBody>
          <a:bodyPr>
            <a:noAutofit/>
          </a:bodyPr>
          <a:lstStyle/>
          <a:p>
            <a:pPr algn="r"/>
            <a:r>
              <a:rPr lang="en-US" sz="2600" b="1" dirty="0" smtClean="0">
                <a:solidFill>
                  <a:srgbClr val="0070C0"/>
                </a:solidFill>
              </a:rPr>
              <a:t>WEB-</a:t>
            </a:r>
            <a:r>
              <a:rPr lang="ru-RU" sz="2600" b="1" dirty="0" smtClean="0">
                <a:solidFill>
                  <a:srgbClr val="0070C0"/>
                </a:solidFill>
              </a:rPr>
              <a:t>кластер DeloPro-</a:t>
            </a:r>
            <a:r>
              <a:rPr lang="en-US" sz="2600" b="1" dirty="0" smtClean="0">
                <a:solidFill>
                  <a:srgbClr val="0070C0"/>
                </a:solidFill>
              </a:rPr>
              <a:t>wBsuite</a:t>
            </a:r>
            <a:r>
              <a:rPr lang="ru-RU" sz="2600" b="1" dirty="0" smtClean="0">
                <a:solidFill>
                  <a:srgbClr val="0070C0"/>
                </a:solidFill>
              </a:rPr>
              <a:t>.</a:t>
            </a:r>
            <a:r>
              <a:rPr lang="en-US" sz="2600" b="1" dirty="0" smtClean="0">
                <a:solidFill>
                  <a:srgbClr val="0070C0"/>
                </a:solidFill>
              </a:rPr>
              <a:t> </a:t>
            </a:r>
            <a:r>
              <a:rPr lang="ru-RU" sz="2600" b="1" dirty="0" smtClean="0">
                <a:solidFill>
                  <a:srgbClr val="0070C0"/>
                </a:solidFill>
              </a:rPr>
              <a:t>В2В(В2С)-портал </a:t>
            </a:r>
            <a:br>
              <a:rPr lang="ru-RU" sz="2600" b="1" dirty="0" smtClean="0">
                <a:solidFill>
                  <a:srgbClr val="0070C0"/>
                </a:solidFill>
              </a:rPr>
            </a:br>
            <a:r>
              <a:rPr lang="ru-RU" sz="2600" b="1" dirty="0" smtClean="0">
                <a:solidFill>
                  <a:srgbClr val="0070C0"/>
                </a:solidFill>
              </a:rPr>
              <a:t>электронной коммерции. Концепция</a:t>
            </a:r>
            <a:endParaRPr lang="ru-RU" sz="2600" b="1" i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wbs_logo_100big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60" y="5932581"/>
            <a:ext cx="1174461" cy="6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35" y="49422"/>
            <a:ext cx="8683978" cy="514933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</a:rPr>
              <a:t>B2B-</a:t>
            </a:r>
            <a:r>
              <a:rPr lang="ru-RU" sz="2800" b="1" dirty="0" smtClean="0">
                <a:solidFill>
                  <a:srgbClr val="0070C0"/>
                </a:solidFill>
              </a:rPr>
              <a:t>портал </a:t>
            </a:r>
            <a:r>
              <a:rPr lang="en-US" sz="2800" b="1" dirty="0" err="1" smtClean="0">
                <a:solidFill>
                  <a:srgbClr val="0070C0"/>
                </a:solidFill>
              </a:rPr>
              <a:t>DeloPro-wBsuite</a:t>
            </a:r>
            <a:r>
              <a:rPr lang="ru-RU" sz="2800" b="1" dirty="0" smtClean="0">
                <a:solidFill>
                  <a:srgbClr val="0070C0"/>
                </a:solidFill>
              </a:rPr>
              <a:t>. Выгоды от внедрения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042" y="526993"/>
            <a:ext cx="8808243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 smtClean="0"/>
              <a:t>Корпоративный клиент </a:t>
            </a:r>
            <a:r>
              <a:rPr lang="ru-RU" sz="2000" dirty="0" smtClean="0"/>
              <a:t>получает сервис, позволяющий </a:t>
            </a:r>
            <a:r>
              <a:rPr lang="ru-RU" sz="2000" b="1" dirty="0" smtClean="0">
                <a:solidFill>
                  <a:srgbClr val="C00000"/>
                </a:solidFill>
              </a:rPr>
              <a:t>в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удобное время суток, с любого устройства из любого места, где есть доступ в Интернет</a:t>
            </a:r>
            <a:r>
              <a:rPr lang="ru-RU" sz="2000" dirty="0" smtClean="0"/>
              <a:t>: 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формировать заказы с учетом персональных цен и условий</a:t>
            </a:r>
            <a:endParaRPr lang="ru-RU" sz="20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дать доступ к формированию заказов неограниченному числу своих сотрудников</a:t>
            </a:r>
            <a:r>
              <a:rPr lang="ru-RU" sz="2000" dirty="0" smtClean="0"/>
              <a:t>, управлять их правами, акцептировать заказы и др.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иметь в онлайн информацию о прохождении заказов в </a:t>
            </a:r>
            <a:r>
              <a:rPr lang="en-US" sz="2000" b="1" dirty="0" smtClean="0">
                <a:solidFill>
                  <a:srgbClr val="002060"/>
                </a:solidFill>
              </a:rPr>
              <a:t>ERP-</a:t>
            </a:r>
            <a:r>
              <a:rPr lang="ru-RU" sz="2000" b="1" dirty="0" smtClean="0">
                <a:solidFill>
                  <a:srgbClr val="002060"/>
                </a:solidFill>
              </a:rPr>
              <a:t>системе</a:t>
            </a:r>
            <a:r>
              <a:rPr lang="ru-RU" sz="2000" dirty="0" smtClean="0"/>
              <a:t>, проводить переписку в разрезе заказа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получить доступ к аналитическим </a:t>
            </a:r>
            <a:r>
              <a:rPr lang="ru-RU" sz="2000" b="1" dirty="0">
                <a:solidFill>
                  <a:srgbClr val="002060"/>
                </a:solidFill>
              </a:rPr>
              <a:t>отчетам в </a:t>
            </a:r>
            <a:r>
              <a:rPr lang="en-US" sz="2000" b="1" dirty="0">
                <a:solidFill>
                  <a:srgbClr val="002060"/>
                </a:solidFill>
              </a:rPr>
              <a:t>ERP-</a:t>
            </a:r>
            <a:r>
              <a:rPr lang="ru-RU" sz="2000" b="1" dirty="0">
                <a:solidFill>
                  <a:srgbClr val="002060"/>
                </a:solidFill>
              </a:rPr>
              <a:t>системе </a:t>
            </a:r>
            <a:endParaRPr lang="ru-RU" sz="2000" dirty="0" smtClean="0"/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у</a:t>
            </a:r>
            <a:r>
              <a:rPr lang="ru-RU" sz="2000" b="1" dirty="0" smtClean="0">
                <a:solidFill>
                  <a:srgbClr val="002060"/>
                </a:solidFill>
              </a:rPr>
              <a:t>простить управление и контроль периодическими закупками</a:t>
            </a:r>
            <a:endParaRPr lang="ru-RU" sz="2000" dirty="0" smtClean="0"/>
          </a:p>
          <a:p>
            <a:pPr>
              <a:spcBef>
                <a:spcPts val="1800"/>
              </a:spcBef>
            </a:pPr>
            <a:r>
              <a:rPr lang="ru-RU" sz="2000" b="1" dirty="0" smtClean="0"/>
              <a:t>Владелец В2В</a:t>
            </a:r>
            <a:r>
              <a:rPr lang="en-US" sz="2000" b="1" dirty="0" smtClean="0"/>
              <a:t>-</a:t>
            </a:r>
            <a:r>
              <a:rPr lang="ru-RU" sz="2000" b="1" dirty="0" smtClean="0"/>
              <a:t>портала </a:t>
            </a:r>
            <a:r>
              <a:rPr lang="ru-RU" sz="2000" dirty="0" smtClean="0"/>
              <a:t>получает: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возможность предоставить </a:t>
            </a:r>
            <a:r>
              <a:rPr lang="ru-RU" sz="2000" b="1" dirty="0" smtClean="0">
                <a:solidFill>
                  <a:srgbClr val="C00000"/>
                </a:solidFill>
              </a:rPr>
              <a:t>качественно новый уровень сервиса</a:t>
            </a:r>
            <a:r>
              <a:rPr lang="ru-RU" sz="2000" dirty="0" smtClean="0"/>
              <a:t>,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беря на аутсорсинг часть логистики закупок клиентов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приверженность клиентов</a:t>
            </a:r>
            <a:r>
              <a:rPr lang="ru-RU" sz="2000" dirty="0" smtClean="0"/>
              <a:t>, которые привыкают к высокому уровню сервиса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снижение непроизводительных затрат времени продавцов </a:t>
            </a:r>
            <a:r>
              <a:rPr lang="ru-RU" sz="2000" dirty="0" smtClean="0"/>
              <a:t>на формирование заказов и предоставление клиентам различной информации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pic>
        <p:nvPicPr>
          <p:cNvPr id="7" name="Рисунок 6" descr="wbs_logo_100big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60" y="5932581"/>
            <a:ext cx="1174461" cy="6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pic>
        <p:nvPicPr>
          <p:cNvPr id="7" name="Рисунок 6" descr="wbs_logo_100big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60" y="5932581"/>
            <a:ext cx="1174461" cy="696767"/>
          </a:xfrm>
          <a:prstGeom prst="rect">
            <a:avLst/>
          </a:prstGeom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214313" y="1014125"/>
            <a:ext cx="885825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sz="2000" dirty="0">
                <a:latin typeface="+mn-lt"/>
              </a:rPr>
              <a:t>Компании </a:t>
            </a:r>
            <a:r>
              <a:rPr lang="ru-RU" sz="2000" dirty="0" smtClean="0">
                <a:latin typeface="+mn-lt"/>
              </a:rPr>
              <a:t>КСИКОМ СЕРВИС </a:t>
            </a:r>
            <a:r>
              <a:rPr lang="ru-RU" sz="2000" dirty="0">
                <a:latin typeface="+mn-lt"/>
              </a:rPr>
              <a:t>выполняет </a:t>
            </a:r>
            <a:r>
              <a:rPr lang="ru-RU" sz="2000" b="1" dirty="0">
                <a:latin typeface="+mn-lt"/>
              </a:rPr>
              <a:t>работы по </a:t>
            </a:r>
            <a:r>
              <a:rPr lang="ru-RU" sz="2000" b="1" cap="all" dirty="0">
                <a:latin typeface="+mn-lt"/>
              </a:rPr>
              <a:t>внедрению</a:t>
            </a:r>
            <a:r>
              <a:rPr lang="ru-RU" sz="2000" dirty="0">
                <a:latin typeface="+mn-lt"/>
              </a:rPr>
              <a:t>:</a:t>
            </a:r>
            <a:endParaRPr lang="uk-UA" sz="2000" dirty="0">
              <a:latin typeface="+mn-lt"/>
            </a:endParaRPr>
          </a:p>
          <a:p>
            <a:pPr marL="800100" lvl="1" indent="-342900"/>
            <a:r>
              <a:rPr lang="ru-RU" sz="2000" b="1" cap="all" dirty="0">
                <a:latin typeface="+mn-lt"/>
              </a:rPr>
              <a:t>классическое внедрение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с разработкой Проекта автоматизации</a:t>
            </a:r>
            <a:endParaRPr lang="uk-UA" sz="2000" dirty="0">
              <a:latin typeface="+mn-lt"/>
            </a:endParaRPr>
          </a:p>
          <a:p>
            <a:pPr marL="800100" lvl="1" indent="-342900"/>
            <a:r>
              <a:rPr lang="ru-RU" sz="2000" b="1" cap="all" dirty="0">
                <a:latin typeface="+mn-lt"/>
              </a:rPr>
              <a:t>экспресс-внедрение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для </a:t>
            </a:r>
            <a:r>
              <a:rPr lang="ru-RU" sz="2000" dirty="0">
                <a:latin typeface="+mn-lt"/>
              </a:rPr>
              <a:t>небольших </a:t>
            </a:r>
            <a:r>
              <a:rPr lang="ru-RU" sz="2000" dirty="0" smtClean="0">
                <a:latin typeface="+mn-lt"/>
              </a:rPr>
              <a:t>компаний с простыми БП</a:t>
            </a:r>
            <a:endParaRPr lang="uk-UA" sz="2000" dirty="0">
              <a:latin typeface="+mn-lt"/>
            </a:endParaRPr>
          </a:p>
          <a:p>
            <a:pPr marL="800100" lvl="1" indent="-342900"/>
            <a:r>
              <a:rPr lang="ru-RU" sz="2000" b="1" cap="all" dirty="0">
                <a:latin typeface="+mn-lt"/>
              </a:rPr>
              <a:t>экспресс-запуск</a:t>
            </a:r>
            <a:r>
              <a:rPr lang="ru-RU" sz="2000" dirty="0">
                <a:latin typeface="+mn-lt"/>
              </a:rPr>
              <a:t> для микро-компаний </a:t>
            </a:r>
            <a:endParaRPr lang="uk-UA" sz="2000" dirty="0">
              <a:latin typeface="+mn-lt"/>
            </a:endParaRPr>
          </a:p>
          <a:p>
            <a:pPr>
              <a:buNone/>
            </a:pPr>
            <a:r>
              <a:rPr lang="ru-RU" sz="2000" dirty="0">
                <a:latin typeface="+mn-lt"/>
              </a:rPr>
              <a:t>В пакет предоставляемых услуг входит </a:t>
            </a:r>
            <a:r>
              <a:rPr lang="ru-RU" sz="2000" b="1" cap="all" dirty="0">
                <a:latin typeface="+mn-lt"/>
              </a:rPr>
              <a:t>абонентское обслуживание</a:t>
            </a:r>
            <a:r>
              <a:rPr lang="ru-RU" sz="2000" dirty="0">
                <a:latin typeface="+mn-lt"/>
              </a:rPr>
              <a:t> (онлайн-консультации, работа с инцидентами, предоставление новых версий</a:t>
            </a:r>
            <a:r>
              <a:rPr lang="ru-RU" sz="2000" dirty="0" smtClean="0">
                <a:latin typeface="+mn-lt"/>
              </a:rPr>
              <a:t>)</a:t>
            </a:r>
          </a:p>
          <a:p>
            <a:pPr>
              <a:spcBef>
                <a:spcPts val="1800"/>
              </a:spcBef>
              <a:buNone/>
            </a:pPr>
            <a:r>
              <a:rPr lang="ru-RU" sz="2000" b="1" cap="all" dirty="0"/>
              <a:t>Вы всегда можете выбрать</a:t>
            </a:r>
            <a:r>
              <a:rPr lang="ru-RU" sz="2000" b="1" dirty="0"/>
              <a:t> </a:t>
            </a:r>
            <a:r>
              <a:rPr lang="ru-RU" sz="2000" b="1" cap="all" dirty="0">
                <a:solidFill>
                  <a:srgbClr val="C00000"/>
                </a:solidFill>
              </a:rPr>
              <a:t>оптимальный вариант лицензирования и внедрения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WEB-кластера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DeloPro-wBsuite</a:t>
            </a:r>
            <a:endParaRPr lang="uk-UA" sz="2000" dirty="0">
              <a:solidFill>
                <a:srgbClr val="C00000"/>
              </a:solidFill>
            </a:endParaRPr>
          </a:p>
          <a:p>
            <a:pPr marL="1200150" lvl="2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b="1" dirty="0" err="1"/>
              <a:t>Onsite</a:t>
            </a:r>
            <a:r>
              <a:rPr lang="ru-RU" sz="2000" b="1" dirty="0"/>
              <a:t> – </a:t>
            </a:r>
            <a:r>
              <a:rPr lang="ru-RU" sz="2000" dirty="0"/>
              <a:t>приобретение Лицензии без ограничения числа пользователей и классический проект внедрения</a:t>
            </a:r>
            <a:endParaRPr lang="uk-UA" sz="20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ru-RU" sz="2000" b="1" dirty="0"/>
              <a:t>SaaS – </a:t>
            </a:r>
            <a:r>
              <a:rPr lang="ru-RU" sz="2000" dirty="0"/>
              <a:t>предоставление </a:t>
            </a:r>
            <a:r>
              <a:rPr lang="ru-RU" sz="2000" dirty="0" smtClean="0"/>
              <a:t>в </a:t>
            </a:r>
            <a:r>
              <a:rPr lang="ru-RU" sz="2000" dirty="0"/>
              <a:t>аренду и экспресс-внедрение</a:t>
            </a:r>
            <a:endParaRPr lang="uk-UA" sz="2000" dirty="0"/>
          </a:p>
          <a:p>
            <a:pPr>
              <a:spcBef>
                <a:spcPts val="1200"/>
              </a:spcBef>
              <a:buNone/>
            </a:pPr>
            <a:r>
              <a:rPr lang="ru-RU" sz="2000" dirty="0"/>
              <a:t>Возможно </a:t>
            </a:r>
            <a:r>
              <a:rPr lang="ru-RU" sz="2000" b="1" cap="all" dirty="0"/>
              <a:t>поэтапное внедрение приложений</a:t>
            </a:r>
            <a:r>
              <a:rPr lang="ru-RU" sz="2000" dirty="0"/>
              <a:t>, входящих в состав </a:t>
            </a:r>
            <a:r>
              <a:rPr lang="ru-RU" sz="2000" b="1" dirty="0"/>
              <a:t>WEB-кластера DeloPro-wBsuite</a:t>
            </a:r>
            <a:r>
              <a:rPr lang="ru-RU" sz="2000" dirty="0"/>
              <a:t> по мере потребности </a:t>
            </a:r>
            <a:r>
              <a:rPr lang="ru-RU" sz="2000" dirty="0" smtClean="0"/>
              <a:t>бизнеса</a:t>
            </a:r>
            <a:endParaRPr lang="ru-RU" altLang="uk-UA" sz="2000" dirty="0">
              <a:solidFill>
                <a:srgbClr val="171967"/>
              </a:solidFill>
              <a:latin typeface="Calibri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3879" y="135039"/>
            <a:ext cx="8958684" cy="771866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rgbClr val="0070C0"/>
                </a:solidFill>
              </a:rPr>
              <a:t>WEB</a:t>
            </a:r>
            <a:r>
              <a:rPr lang="ru-RU" sz="2800" b="1" dirty="0" smtClean="0">
                <a:solidFill>
                  <a:srgbClr val="0070C0"/>
                </a:solidFill>
              </a:rPr>
              <a:t>-кластер </a:t>
            </a:r>
            <a:r>
              <a:rPr lang="en-US" sz="2800" b="1" dirty="0" smtClean="0">
                <a:solidFill>
                  <a:srgbClr val="0070C0"/>
                </a:solidFill>
              </a:rPr>
              <a:t>DeloPro-wBsuite</a:t>
            </a:r>
            <a:r>
              <a:rPr lang="ru-RU" sz="2800" b="1" dirty="0" smtClean="0">
                <a:solidFill>
                  <a:srgbClr val="0070C0"/>
                </a:solidFill>
              </a:rPr>
              <a:t>. Лицензирование, внедрение и поддержка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pic>
        <p:nvPicPr>
          <p:cNvPr id="7" name="Рисунок 6" descr="wbs_logo_100big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60" y="5932581"/>
            <a:ext cx="1174461" cy="696767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4438" y="142875"/>
            <a:ext cx="891214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WEB</a:t>
            </a:r>
            <a:r>
              <a:rPr lang="ru-RU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-кластер DeloPro-</a:t>
            </a:r>
            <a:r>
              <a:rPr lang="en-US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wBsuite</a:t>
            </a:r>
            <a:r>
              <a:rPr lang="ru-RU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. Лицензирование и внедрение</a:t>
            </a:r>
            <a:endParaRPr lang="ru-RU" sz="2600" b="1" dirty="0">
              <a:solidFill>
                <a:srgbClr val="0070C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8273" y="749672"/>
            <a:ext cx="83045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200" b="1" dirty="0" smtClean="0">
                <a:solidFill>
                  <a:srgbClr val="002060"/>
                </a:solidFill>
              </a:rPr>
              <a:t>SaaS-аренда</a:t>
            </a:r>
            <a:r>
              <a:rPr lang="ru-RU" sz="2200" dirty="0" smtClean="0"/>
              <a:t> </a:t>
            </a:r>
            <a:r>
              <a:rPr lang="ru-RU" sz="2200" dirty="0"/>
              <a:t>позволяет </a:t>
            </a:r>
            <a:r>
              <a:rPr lang="ru-RU" sz="2200" b="1" dirty="0">
                <a:solidFill>
                  <a:srgbClr val="002060"/>
                </a:solidFill>
              </a:rPr>
              <a:t>минимизировать стартовые инвестиции и эксплуатационные расходы</a:t>
            </a:r>
            <a:r>
              <a:rPr lang="ru-RU" sz="2200" b="1" dirty="0"/>
              <a:t>, </a:t>
            </a:r>
            <a:r>
              <a:rPr lang="ru-RU" sz="2200" dirty="0" smtClean="0"/>
              <a:t>а также </a:t>
            </a:r>
            <a:r>
              <a:rPr lang="ru-RU" sz="2200" b="1" dirty="0" smtClean="0">
                <a:solidFill>
                  <a:srgbClr val="002060"/>
                </a:solidFill>
              </a:rPr>
              <a:t>быстро </a:t>
            </a:r>
            <a:r>
              <a:rPr lang="ru-RU" sz="2200" b="1" dirty="0">
                <a:solidFill>
                  <a:srgbClr val="002060"/>
                </a:solidFill>
              </a:rPr>
              <a:t>начать работу</a:t>
            </a:r>
            <a:endParaRPr lang="uk-UA" sz="22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200" dirty="0"/>
              <a:t>При этом </a:t>
            </a:r>
            <a:r>
              <a:rPr lang="ru-RU" sz="2200" b="1" dirty="0" smtClean="0">
                <a:solidFill>
                  <a:srgbClr val="002060"/>
                </a:solidFill>
              </a:rPr>
              <a:t>не </a:t>
            </a:r>
            <a:r>
              <a:rPr lang="ru-RU" sz="2200" b="1" dirty="0">
                <a:solidFill>
                  <a:srgbClr val="002060"/>
                </a:solidFill>
              </a:rPr>
              <a:t>нужно</a:t>
            </a:r>
            <a:r>
              <a:rPr lang="ru-RU" sz="2200" b="1" dirty="0"/>
              <a:t>:</a:t>
            </a:r>
            <a:r>
              <a:rPr lang="ru-RU" sz="2200" dirty="0"/>
              <a:t> </a:t>
            </a:r>
            <a:endParaRPr lang="uk-UA" sz="2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покупать дорогостоящие Лицензии</a:t>
            </a:r>
            <a:r>
              <a:rPr lang="ru-RU" sz="2200" b="1" dirty="0"/>
              <a:t>,</a:t>
            </a:r>
            <a:r>
              <a:rPr lang="ru-RU" sz="2200" dirty="0"/>
              <a:t> </a:t>
            </a:r>
            <a:endParaRPr lang="uk-UA" sz="2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инвестировать</a:t>
            </a:r>
            <a:r>
              <a:rPr lang="ru-RU" sz="2200" b="1" dirty="0"/>
              <a:t> </a:t>
            </a:r>
            <a:r>
              <a:rPr lang="ru-RU" sz="2200" dirty="0"/>
              <a:t>в информационную инфраструктуру,</a:t>
            </a:r>
            <a:endParaRPr lang="uk-UA" sz="2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заботиться</a:t>
            </a:r>
            <a:r>
              <a:rPr lang="ru-RU" sz="2200" b="1" dirty="0"/>
              <a:t> </a:t>
            </a:r>
            <a:r>
              <a:rPr lang="ru-RU" sz="2200" dirty="0"/>
              <a:t>о сохранности базы данных,</a:t>
            </a:r>
            <a:endParaRPr lang="uk-UA" sz="2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модернизировать</a:t>
            </a:r>
            <a:r>
              <a:rPr lang="ru-RU" sz="2200" dirty="0"/>
              <a:t> рабочие места пользователей,</a:t>
            </a:r>
            <a:endParaRPr lang="uk-UA" sz="2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2060"/>
                </a:solidFill>
              </a:rPr>
              <a:t>содержать ИТ-персонал для поддержки и обслуживания</a:t>
            </a:r>
            <a:r>
              <a:rPr lang="ru-RU" sz="2200" b="1" dirty="0"/>
              <a:t>.</a:t>
            </a:r>
            <a:endParaRPr lang="uk-UA" sz="2200" dirty="0"/>
          </a:p>
          <a:p>
            <a:pPr>
              <a:spcBef>
                <a:spcPts val="1200"/>
              </a:spcBef>
            </a:pPr>
            <a:r>
              <a:rPr lang="ru-RU" sz="2200" dirty="0"/>
              <a:t>Конкурентные цены на предоставляемые услуги делают привлекательным этот проект </a:t>
            </a:r>
            <a:r>
              <a:rPr lang="ru-RU" sz="2200" b="1" cap="all" dirty="0">
                <a:solidFill>
                  <a:srgbClr val="002060"/>
                </a:solidFill>
              </a:rPr>
              <a:t>как для небольших компаний и стартапов, так и для корпораций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dirty="0"/>
              <a:t>с развитой филиальной сетью 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5339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pic>
        <p:nvPicPr>
          <p:cNvPr id="7" name="Рисунок 6" descr="wbs_logo_100big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60" y="5932581"/>
            <a:ext cx="1174461" cy="696767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4438" y="142875"/>
            <a:ext cx="891214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WEB</a:t>
            </a:r>
            <a:r>
              <a:rPr lang="ru-RU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-кластер DeloPro-</a:t>
            </a:r>
            <a:r>
              <a:rPr lang="en-US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wBsuite</a:t>
            </a:r>
            <a:r>
              <a:rPr lang="ru-RU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SaaS</a:t>
            </a:r>
            <a:r>
              <a:rPr lang="ru-RU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-аренда</a:t>
            </a:r>
            <a:endParaRPr lang="ru-RU" sz="2600" b="1" dirty="0">
              <a:solidFill>
                <a:srgbClr val="0070C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501173" y="780812"/>
            <a:ext cx="8515409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 </a:t>
            </a:r>
            <a:r>
              <a:rPr lang="ru-RU" sz="2000" dirty="0" smtClean="0">
                <a:latin typeface="Calibri" pitchFamily="34" charset="0"/>
              </a:rPr>
              <a:t>Клиент ежемесячно платит 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за аренду ПО </a:t>
            </a:r>
            <a:r>
              <a:rPr lang="ru-RU" sz="2000" dirty="0" smtClean="0">
                <a:latin typeface="Calibri" pitchFamily="34" charset="0"/>
              </a:rPr>
              <a:t>(сумма базовой платы </a:t>
            </a:r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        </a:t>
            </a:r>
            <a:r>
              <a:rPr lang="ru-RU" sz="2000" dirty="0" smtClean="0">
                <a:latin typeface="Calibri" pitchFamily="34" charset="0"/>
              </a:rPr>
              <a:t>зависит </a:t>
            </a:r>
            <a:r>
              <a:rPr lang="ru-RU" sz="2000" dirty="0" smtClean="0">
                <a:latin typeface="Calibri" pitchFamily="34" charset="0"/>
              </a:rPr>
              <a:t>от </a:t>
            </a:r>
            <a:r>
              <a:rPr lang="ru-RU" sz="2000" dirty="0" smtClean="0">
                <a:latin typeface="Calibri" pitchFamily="34" charset="0"/>
              </a:rPr>
              <a:t>используемых </a:t>
            </a:r>
            <a:r>
              <a:rPr lang="ru-RU" sz="2000" dirty="0" smtClean="0">
                <a:latin typeface="Calibri" pitchFamily="34" charset="0"/>
              </a:rPr>
              <a:t>приложений и допускает </a:t>
            </a:r>
            <a:r>
              <a:rPr lang="ru-RU" sz="2000" dirty="0" smtClean="0">
                <a:latin typeface="Calibri" pitchFamily="34" charset="0"/>
              </a:rPr>
              <a:t>работ</a:t>
            </a:r>
            <a:r>
              <a:rPr lang="ru-RU" sz="2000" dirty="0">
                <a:latin typeface="Calibri" pitchFamily="34" charset="0"/>
              </a:rPr>
              <a:t>у</a:t>
            </a:r>
            <a:r>
              <a:rPr lang="ru-RU" sz="2000" dirty="0" smtClean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с ПО 15 </a:t>
            </a:r>
            <a:r>
              <a:rPr lang="ru-RU" sz="2000" dirty="0" smtClean="0">
                <a:latin typeface="Calibri" pitchFamily="34" charset="0"/>
              </a:rPr>
              <a:t> </a:t>
            </a:r>
          </a:p>
          <a:p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         </a:t>
            </a:r>
            <a:r>
              <a:rPr lang="ru-RU" sz="2000" dirty="0" smtClean="0">
                <a:latin typeface="Calibri" pitchFamily="34" charset="0"/>
              </a:rPr>
              <a:t>пользователей</a:t>
            </a:r>
            <a:r>
              <a:rPr lang="ru-RU" sz="2000" dirty="0" smtClean="0">
                <a:latin typeface="Calibri" pitchFamily="34" charset="0"/>
              </a:rPr>
              <a:t>). </a:t>
            </a:r>
            <a:r>
              <a:rPr lang="ru-RU" sz="2000" dirty="0" smtClean="0">
                <a:latin typeface="Calibri" pitchFamily="34" charset="0"/>
              </a:rPr>
              <a:t>Работа </a:t>
            </a:r>
            <a:r>
              <a:rPr lang="ru-RU" sz="2000" dirty="0" smtClean="0">
                <a:latin typeface="Calibri" pitchFamily="34" charset="0"/>
              </a:rPr>
              <a:t>дополнительных пользователей </a:t>
            </a:r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         </a:t>
            </a:r>
            <a:r>
              <a:rPr lang="ru-RU" sz="2000" dirty="0" smtClean="0">
                <a:latin typeface="Calibri" pitchFamily="34" charset="0"/>
              </a:rPr>
              <a:t>оплачивается отдельно.  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Количество 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компаний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, </a:t>
            </a:r>
            <a:r>
              <a:rPr lang="ru-RU" sz="2000" dirty="0" smtClean="0">
                <a:latin typeface="Calibri" pitchFamily="34" charset="0"/>
              </a:rPr>
              <a:t>от лица которых </a:t>
            </a:r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 smtClean="0">
                <a:latin typeface="Calibri" pitchFamily="34" charset="0"/>
              </a:rPr>
              <a:t>          можно </a:t>
            </a:r>
            <a:r>
              <a:rPr lang="ru-RU" sz="2000" dirty="0" smtClean="0">
                <a:latin typeface="Calibri" pitchFamily="34" charset="0"/>
              </a:rPr>
              <a:t>вести учет в одной </a:t>
            </a:r>
            <a:r>
              <a:rPr lang="ru-RU" sz="2000" dirty="0" smtClean="0">
                <a:latin typeface="Calibri" pitchFamily="34" charset="0"/>
              </a:rPr>
              <a:t>базе данных</a:t>
            </a:r>
            <a:r>
              <a:rPr lang="ru-RU" sz="2000" dirty="0" smtClean="0">
                <a:latin typeface="Calibri" pitchFamily="34" charset="0"/>
              </a:rPr>
              <a:t>,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не ограничено </a:t>
            </a:r>
            <a:r>
              <a:rPr lang="ru-RU" sz="2000" dirty="0" smtClean="0">
                <a:latin typeface="Calibri" pitchFamily="34" charset="0"/>
              </a:rPr>
              <a:t>и не влияет на </a:t>
            </a:r>
            <a:endParaRPr lang="ru-RU" sz="2000" dirty="0" smtClean="0">
              <a:latin typeface="Calibri" pitchFamily="34" charset="0"/>
            </a:endParaRPr>
          </a:p>
          <a:p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         </a:t>
            </a:r>
            <a:r>
              <a:rPr lang="ru-RU" sz="2000" dirty="0" smtClean="0">
                <a:latin typeface="Calibri" pitchFamily="34" charset="0"/>
              </a:rPr>
              <a:t>сумму </a:t>
            </a:r>
            <a:r>
              <a:rPr lang="ru-RU" sz="2000" dirty="0" smtClean="0">
                <a:latin typeface="Calibri" pitchFamily="34" charset="0"/>
              </a:rPr>
              <a:t>арендной платы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>   </a:t>
            </a:r>
            <a:r>
              <a:rPr lang="ru-RU" dirty="0" smtClean="0">
                <a:solidFill>
                  <a:srgbClr val="171967"/>
                </a:solidFill>
                <a:latin typeface="Calibri" pitchFamily="34" charset="0"/>
              </a:rPr>
              <a:t>  </a:t>
            </a:r>
            <a:r>
              <a:rPr lang="ru-RU" sz="2000" dirty="0" smtClean="0">
                <a:latin typeface="Calibri" pitchFamily="34" charset="0"/>
              </a:rPr>
              <a:t>Стоимость 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аренды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ПО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</a:rPr>
              <a:t>включает: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       </a:t>
            </a:r>
            <a:r>
              <a:rPr lang="ru-RU" sz="2000" dirty="0" smtClean="0">
                <a:latin typeface="Calibri" pitchFamily="34" charset="0"/>
              </a:rPr>
              <a:t>предоставление доступа к базе данных по </a:t>
            </a:r>
            <a:r>
              <a:rPr lang="en-US" sz="2000" dirty="0" smtClean="0">
                <a:latin typeface="Calibri" pitchFamily="34" charset="0"/>
              </a:rPr>
              <a:t>https (SSL-</a:t>
            </a:r>
            <a:r>
              <a:rPr lang="ru-RU" sz="2000" dirty="0" smtClean="0">
                <a:latin typeface="Calibri" pitchFamily="34" charset="0"/>
              </a:rPr>
              <a:t>протокол); </a:t>
            </a:r>
            <a:endParaRPr lang="ru-RU" sz="2000" dirty="0" smtClean="0">
              <a:latin typeface="Calibri" pitchFamily="34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ru-RU" sz="2000" dirty="0" smtClean="0">
                <a:latin typeface="Calibri" pitchFamily="34" charset="0"/>
              </a:rPr>
              <a:t>       проведение обновлений </a:t>
            </a:r>
            <a:r>
              <a:rPr lang="ru-RU" sz="2000" dirty="0" smtClean="0">
                <a:latin typeface="Calibri" pitchFamily="34" charset="0"/>
              </a:rPr>
              <a:t>ПО; </a:t>
            </a:r>
            <a:endParaRPr lang="ru-RU" sz="2000" dirty="0" smtClean="0">
              <a:latin typeface="Calibri" pitchFamily="34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ru-RU" sz="2000" dirty="0" smtClean="0">
                <a:latin typeface="Calibri" pitchFamily="34" charset="0"/>
              </a:rPr>
              <a:t>       </a:t>
            </a:r>
            <a:r>
              <a:rPr lang="ru-RU" sz="2000" dirty="0" smtClean="0">
                <a:latin typeface="Calibri" pitchFamily="34" charset="0"/>
              </a:rPr>
              <a:t>аренду </a:t>
            </a:r>
            <a:r>
              <a:rPr lang="ru-RU" sz="2000" dirty="0" smtClean="0">
                <a:latin typeface="Calibri" pitchFamily="34" charset="0"/>
              </a:rPr>
              <a:t>виртуального WEB-сервера и интернет трафик </a:t>
            </a:r>
          </a:p>
          <a:p>
            <a:pPr lvl="1">
              <a:spcBef>
                <a:spcPts val="0"/>
              </a:spcBef>
            </a:pPr>
            <a:r>
              <a:rPr lang="ru-RU" sz="2000" dirty="0" smtClean="0">
                <a:latin typeface="Calibri" pitchFamily="34" charset="0"/>
              </a:rPr>
              <a:t>        (входящий и исходящий</a:t>
            </a:r>
            <a:r>
              <a:rPr lang="ru-RU" sz="2000" dirty="0" smtClean="0">
                <a:latin typeface="Calibri" pitchFamily="34" charset="0"/>
              </a:rPr>
              <a:t>); </a:t>
            </a:r>
            <a:endParaRPr lang="ru-RU" sz="2000" dirty="0" smtClean="0">
              <a:latin typeface="Calibri" pitchFamily="34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ru-RU" sz="2000" dirty="0" smtClean="0">
                <a:latin typeface="Calibri" pitchFamily="34" charset="0"/>
              </a:rPr>
              <a:t>       администрирование виртуального </a:t>
            </a:r>
            <a:r>
              <a:rPr lang="ru-RU" sz="2000" dirty="0" smtClean="0">
                <a:latin typeface="Calibri" pitchFamily="34" charset="0"/>
              </a:rPr>
              <a:t>WEB-сервера; </a:t>
            </a:r>
            <a:endParaRPr lang="ru-RU" sz="2000" dirty="0" smtClean="0">
              <a:latin typeface="Calibri" pitchFamily="34" charset="0"/>
            </a:endParaRPr>
          </a:p>
          <a:p>
            <a:pPr lvl="1">
              <a:spcBef>
                <a:spcPts val="300"/>
              </a:spcBef>
              <a:buFont typeface="Arial" charset="0"/>
              <a:buChar char="•"/>
            </a:pPr>
            <a:r>
              <a:rPr lang="ru-RU" sz="2000" dirty="0" smtClean="0">
                <a:latin typeface="Calibri" pitchFamily="34" charset="0"/>
              </a:rPr>
              <a:t>       ежедневное резервное копирование базы данных на двух </a:t>
            </a:r>
          </a:p>
          <a:p>
            <a:pPr lvl="1">
              <a:spcBef>
                <a:spcPts val="0"/>
              </a:spcBef>
            </a:pPr>
            <a:r>
              <a:rPr lang="ru-RU" sz="2000" dirty="0" smtClean="0">
                <a:latin typeface="Calibri" pitchFamily="34" charset="0"/>
              </a:rPr>
              <a:t>         физических </a:t>
            </a:r>
            <a:r>
              <a:rPr lang="ru-RU" sz="2000" dirty="0" smtClean="0">
                <a:latin typeface="Calibri" pitchFamily="34" charset="0"/>
              </a:rPr>
              <a:t>серверах.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</a:rPr>
              <a:t>    </a:t>
            </a:r>
            <a:r>
              <a:rPr lang="ru-RU" sz="2000" dirty="0" smtClean="0">
                <a:solidFill>
                  <a:srgbClr val="171967"/>
                </a:solidFill>
                <a:latin typeface="Calibri" pitchFamily="34" charset="0"/>
              </a:rPr>
              <a:t>   </a:t>
            </a:r>
            <a:r>
              <a:rPr lang="ru-RU" sz="2000" dirty="0" smtClean="0">
                <a:latin typeface="Calibri" pitchFamily="34" charset="0"/>
              </a:rPr>
              <a:t>Клиент может </a:t>
            </a:r>
            <a:r>
              <a:rPr lang="ru-RU" sz="2000" b="1" dirty="0" smtClean="0">
                <a:solidFill>
                  <a:srgbClr val="171967"/>
                </a:solidFill>
                <a:latin typeface="Calibri" pitchFamily="34" charset="0"/>
              </a:rPr>
              <a:t>приобрести Лицензию </a:t>
            </a:r>
            <a:r>
              <a:rPr lang="ru-RU" sz="2000" dirty="0" smtClean="0">
                <a:latin typeface="Calibri" pitchFamily="34" charset="0"/>
              </a:rPr>
              <a:t>без ограничения числа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Calibri" pitchFamily="34" charset="0"/>
              </a:rPr>
              <a:t>           </a:t>
            </a:r>
            <a:r>
              <a:rPr lang="ru-RU" sz="2000" dirty="0" smtClean="0">
                <a:latin typeface="Calibri" pitchFamily="34" charset="0"/>
              </a:rPr>
              <a:t>пользователей и перенести базу данных на свой сервер</a:t>
            </a:r>
          </a:p>
        </p:txBody>
      </p:sp>
    </p:spTree>
    <p:extLst>
      <p:ext uri="{BB962C8B-B14F-4D97-AF65-F5344CB8AC3E}">
        <p14:creationId xmlns:p14="http://schemas.microsoft.com/office/powerpoint/2010/main" val="3729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530" y="146087"/>
            <a:ext cx="8661621" cy="37277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2800" b="1" dirty="0">
                <a:solidFill>
                  <a:srgbClr val="0070C0"/>
                </a:solidFill>
              </a:rPr>
              <a:t>WEB-</a:t>
            </a:r>
            <a:r>
              <a:rPr lang="ru-RU" sz="2800" b="1" dirty="0">
                <a:solidFill>
                  <a:srgbClr val="0070C0"/>
                </a:solidFill>
              </a:rPr>
              <a:t>кластер </a:t>
            </a:r>
            <a:r>
              <a:rPr lang="en-US" sz="2800" b="1" dirty="0">
                <a:solidFill>
                  <a:srgbClr val="0070C0"/>
                </a:solidFill>
              </a:rPr>
              <a:t>DeloPro-wBsuite. </a:t>
            </a:r>
            <a:r>
              <a:rPr lang="ru-RU" sz="2800" b="1" dirty="0">
                <a:solidFill>
                  <a:srgbClr val="0070C0"/>
                </a:solidFill>
              </a:rPr>
              <a:t>Система </a:t>
            </a:r>
            <a:r>
              <a:rPr lang="en-US" sz="2800" b="1" dirty="0">
                <a:solidFill>
                  <a:srgbClr val="0070C0"/>
                </a:solidFill>
              </a:rPr>
              <a:t>wBsuite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329" y="887303"/>
            <a:ext cx="87992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 smtClean="0">
                <a:solidFill>
                  <a:srgbClr val="C00000"/>
                </a:solidFill>
              </a:rPr>
              <a:t>Система</a:t>
            </a:r>
            <a:r>
              <a:rPr lang="ru-RU" sz="2800" dirty="0" smtClean="0"/>
              <a:t> </a:t>
            </a:r>
            <a:r>
              <a:rPr lang="en-US" sz="2800" b="1" dirty="0">
                <a:solidFill>
                  <a:srgbClr val="C00000"/>
                </a:solidFill>
              </a:rPr>
              <a:t>Wad-er Business Suite </a:t>
            </a:r>
            <a:r>
              <a:rPr lang="ru-RU" sz="2800" b="1" dirty="0" smtClean="0">
                <a:solidFill>
                  <a:srgbClr val="C00000"/>
                </a:solidFill>
              </a:rPr>
              <a:t>(wBsuite) </a:t>
            </a:r>
            <a:r>
              <a:rPr lang="ru-RU" sz="2000" dirty="0" smtClean="0">
                <a:solidFill>
                  <a:srgbClr val="002060"/>
                </a:solidFill>
              </a:rPr>
              <a:t>–</a:t>
            </a:r>
            <a:r>
              <a:rPr lang="ru-RU" sz="2000" dirty="0" smtClean="0"/>
              <a:t> пакет бизнес-приложений, созданных и функционирующих на базе </a:t>
            </a:r>
            <a:r>
              <a:rPr lang="en-US" sz="2000" dirty="0" smtClean="0"/>
              <a:t>PHP</a:t>
            </a:r>
            <a:r>
              <a:rPr lang="ru-RU" sz="2000" dirty="0" smtClean="0"/>
              <a:t>-платформы</a:t>
            </a:r>
            <a:r>
              <a:rPr lang="ru-RU" sz="2000" b="1" cap="all" dirty="0" smtClean="0"/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Wad-er</a:t>
            </a:r>
          </a:p>
          <a:p>
            <a:pPr>
              <a:spcBef>
                <a:spcPts val="1200"/>
              </a:spcBef>
            </a:pPr>
            <a:r>
              <a:rPr lang="ru-RU" sz="2000" dirty="0"/>
              <a:t>Система</a:t>
            </a:r>
            <a:r>
              <a:rPr lang="ru-RU" sz="2000" i="1" dirty="0"/>
              <a:t> </a:t>
            </a:r>
            <a:r>
              <a:rPr lang="en-US" sz="2000" b="1" dirty="0"/>
              <a:t>wBsuite</a:t>
            </a:r>
            <a:r>
              <a:rPr lang="ru-RU" sz="2000" dirty="0"/>
              <a:t> содержит ряд инструментов управления – </a:t>
            </a:r>
            <a:r>
              <a:rPr lang="ru-RU" sz="2000" b="1" dirty="0"/>
              <a:t>CRM</a:t>
            </a:r>
            <a:r>
              <a:rPr lang="ru-RU" sz="2000" dirty="0"/>
              <a:t>, </a:t>
            </a:r>
            <a:r>
              <a:rPr lang="ru-RU" sz="2000" b="1" dirty="0"/>
              <a:t>ACM</a:t>
            </a:r>
            <a:r>
              <a:rPr lang="ru-RU" sz="2000" dirty="0"/>
              <a:t> (адаптивный кейс-менеджмент ), </a:t>
            </a:r>
            <a:r>
              <a:rPr lang="ru-RU" sz="2000" b="1" dirty="0"/>
              <a:t>PM </a:t>
            </a:r>
            <a:r>
              <a:rPr lang="ru-RU" sz="2000" dirty="0"/>
              <a:t>(управление проектами), </a:t>
            </a:r>
            <a:r>
              <a:rPr lang="en-US" sz="2000" b="1" dirty="0"/>
              <a:t>Workflow</a:t>
            </a:r>
            <a:r>
              <a:rPr lang="ru-RU" sz="2000" dirty="0"/>
              <a:t> (управление бизнес-процессами), </a:t>
            </a:r>
            <a:r>
              <a:rPr lang="en-US" sz="2000" b="1" dirty="0"/>
              <a:t>Docflow</a:t>
            </a:r>
            <a:r>
              <a:rPr lang="ru-RU" sz="2000" dirty="0"/>
              <a:t> (электронный документооборот), </a:t>
            </a:r>
            <a:r>
              <a:rPr lang="en-US" sz="2000" b="1" dirty="0"/>
              <a:t>Service Desk</a:t>
            </a:r>
            <a:r>
              <a:rPr lang="ru-RU" sz="2000" b="1" dirty="0"/>
              <a:t> </a:t>
            </a:r>
            <a:r>
              <a:rPr lang="ru-RU" sz="2000" dirty="0"/>
              <a:t>(управление инцидентами), </a:t>
            </a:r>
            <a:r>
              <a:rPr lang="ru-RU" sz="2000" b="1" dirty="0"/>
              <a:t>ECM</a:t>
            </a:r>
            <a:r>
              <a:rPr lang="ru-RU" sz="2000" dirty="0"/>
              <a:t> (управление корпоративным контентом) и систему электронной коммерции (</a:t>
            </a:r>
            <a:r>
              <a:rPr lang="ru-RU" sz="2000" b="1" dirty="0"/>
              <a:t>E-Business</a:t>
            </a:r>
            <a:r>
              <a:rPr lang="ru-RU" sz="2000" dirty="0"/>
              <a:t>)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Система </a:t>
            </a:r>
            <a:r>
              <a:rPr lang="ru-RU" sz="2000" b="1" dirty="0"/>
              <a:t>wBsuite</a:t>
            </a:r>
            <a:r>
              <a:rPr lang="ru-RU" sz="2000" dirty="0"/>
              <a:t> – </a:t>
            </a:r>
            <a:r>
              <a:rPr lang="ru-RU" sz="2000" cap="all" dirty="0" smtClean="0"/>
              <a:t>платформа </a:t>
            </a:r>
            <a:r>
              <a:rPr lang="ru-RU" sz="2000" cap="all" dirty="0"/>
              <a:t>для создания </a:t>
            </a:r>
            <a:r>
              <a:rPr lang="ru-RU" sz="2000" b="1" cap="all" dirty="0">
                <a:solidFill>
                  <a:srgbClr val="002060"/>
                </a:solidFill>
              </a:rPr>
              <a:t>В2В-В2С-порталов электронной коммерции и В2Е-внутрикорпоративных порталов приложений</a:t>
            </a:r>
            <a:r>
              <a:rPr lang="ru-RU" sz="2000" dirty="0"/>
              <a:t>, с помощью </a:t>
            </a:r>
            <a:r>
              <a:rPr lang="en-US" sz="2000" b="1" dirty="0"/>
              <a:t>API</a:t>
            </a:r>
            <a:r>
              <a:rPr lang="en-US" sz="2000" dirty="0"/>
              <a:t> </a:t>
            </a:r>
            <a:r>
              <a:rPr lang="ru-RU" sz="2000" dirty="0" smtClean="0"/>
              <a:t>интегрируется </a:t>
            </a:r>
            <a:r>
              <a:rPr lang="ru-RU" sz="2000" dirty="0"/>
              <a:t>с </a:t>
            </a:r>
            <a:r>
              <a:rPr lang="en-US" sz="2000" dirty="0"/>
              <a:t>ERP</a:t>
            </a:r>
            <a:r>
              <a:rPr lang="ru-RU" sz="2000" dirty="0"/>
              <a:t>-системами, WMS-системами, платежными </a:t>
            </a:r>
            <a:r>
              <a:rPr lang="ru-RU" sz="2000" dirty="0" smtClean="0"/>
              <a:t>системами, социальными сетями и </a:t>
            </a:r>
            <a:r>
              <a:rPr lang="ru-RU" sz="2000" dirty="0"/>
              <a:t>др. </a:t>
            </a:r>
          </a:p>
          <a:p>
            <a:pPr>
              <a:spcBef>
                <a:spcPts val="1200"/>
              </a:spcBef>
            </a:pPr>
            <a:r>
              <a:rPr lang="ru-RU" sz="2000" dirty="0" smtClean="0"/>
              <a:t>РНР-платформа </a:t>
            </a:r>
            <a:r>
              <a:rPr lang="en-US" sz="2000" b="1" dirty="0"/>
              <a:t>Wad-er</a:t>
            </a:r>
            <a:r>
              <a:rPr lang="en-US" sz="2000" dirty="0"/>
              <a:t> </a:t>
            </a:r>
            <a:r>
              <a:rPr lang="ru-RU" sz="2000" dirty="0"/>
              <a:t>позволяет дорабатывать "под клиента" </a:t>
            </a:r>
            <a:r>
              <a:rPr lang="ru-RU" sz="2000" dirty="0" smtClean="0"/>
              <a:t>функциональность и </a:t>
            </a:r>
            <a:r>
              <a:rPr lang="ru-RU" sz="2000" dirty="0"/>
              <a:t>дизайн порталов, интерфейс и бизнес-</a:t>
            </a:r>
            <a:r>
              <a:rPr lang="ru-RU" sz="2000" dirty="0" smtClean="0"/>
              <a:t>логику </a:t>
            </a:r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pic>
        <p:nvPicPr>
          <p:cNvPr id="11" name="Рисунок 10" descr="wbs_logo_100big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0293" y="5860169"/>
            <a:ext cx="1341517" cy="7958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</p:spTree>
    <p:extLst>
      <p:ext uri="{BB962C8B-B14F-4D97-AF65-F5344CB8AC3E}">
        <p14:creationId xmlns:p14="http://schemas.microsoft.com/office/powerpoint/2010/main" val="19634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pic>
        <p:nvPicPr>
          <p:cNvPr id="7" name="Рисунок 6" descr="wbs_logo_100big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60" y="5932581"/>
            <a:ext cx="1174461" cy="696767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1953" y="142874"/>
            <a:ext cx="8785225" cy="99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Работы </a:t>
            </a:r>
            <a:r>
              <a:rPr lang="ru-RU" sz="2800" b="1" dirty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по внедрению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WEB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-кластера DeloPro-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wBsuite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. Команда проекта</a:t>
            </a:r>
            <a:endParaRPr lang="ru-RU" sz="2800" b="1" dirty="0">
              <a:solidFill>
                <a:srgbClr val="0070C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" name="Рисунок 11" descr="17-команда проекта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225446"/>
            <a:ext cx="8001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8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pic>
        <p:nvPicPr>
          <p:cNvPr id="7" name="Рисунок 6" descr="wbs_logo_100big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60" y="5932581"/>
            <a:ext cx="1174461" cy="696767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1953" y="142875"/>
            <a:ext cx="8785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Работы </a:t>
            </a:r>
            <a:r>
              <a:rPr lang="ru-RU" sz="2800" b="1" dirty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по внедрению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WEB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-кластера DeloPro-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wBsuite</a:t>
            </a:r>
            <a:endParaRPr lang="ru-RU" sz="2800" b="1" dirty="0">
              <a:solidFill>
                <a:srgbClr val="0070C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" name="Рисунок 4" descr="сравнение технологий внедрения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4" y="821703"/>
            <a:ext cx="8109797" cy="511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6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pic>
        <p:nvPicPr>
          <p:cNvPr id="7" name="Рисунок 6" descr="wbs_logo_100big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60" y="5932581"/>
            <a:ext cx="1174461" cy="696767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4438" y="142875"/>
            <a:ext cx="891214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WEB</a:t>
            </a:r>
            <a:r>
              <a:rPr lang="ru-RU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-кластер DeloPro-</a:t>
            </a:r>
            <a:r>
              <a:rPr lang="en-US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wBsuite</a:t>
            </a:r>
            <a:r>
              <a:rPr lang="ru-RU" sz="2600" b="1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2600" b="1" cap="all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Специальное предложение</a:t>
            </a:r>
            <a:endParaRPr lang="ru-RU" sz="2600" b="1" cap="all" dirty="0">
              <a:solidFill>
                <a:srgbClr val="0070C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2366" y="922057"/>
            <a:ext cx="89416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cap="all" dirty="0" smtClean="0">
                <a:solidFill>
                  <a:srgbClr val="C00000"/>
                </a:solidFill>
              </a:rPr>
              <a:t>web</a:t>
            </a:r>
            <a:r>
              <a:rPr lang="ru-RU" sz="2400" b="1" cap="all" dirty="0" smtClean="0">
                <a:solidFill>
                  <a:srgbClr val="C00000"/>
                </a:solidFill>
              </a:rPr>
              <a:t>-кластер </a:t>
            </a:r>
            <a:r>
              <a:rPr lang="en-US" sz="2400" b="1" cap="all" dirty="0" smtClean="0">
                <a:solidFill>
                  <a:srgbClr val="C00000"/>
                </a:solidFill>
              </a:rPr>
              <a:t>delopro-wbsuite</a:t>
            </a:r>
            <a:r>
              <a:rPr lang="ru-RU" sz="2400" b="1" cap="all" dirty="0" smtClean="0">
                <a:solidFill>
                  <a:srgbClr val="C00000"/>
                </a:solidFill>
              </a:rPr>
              <a:t>:</a:t>
            </a:r>
            <a:endParaRPr lang="uk-UA" sz="2400" dirty="0"/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2000" dirty="0"/>
              <a:t>полнофункциональное и гибкое</a:t>
            </a:r>
            <a:r>
              <a:rPr lang="ru-RU" sz="2000" b="1" dirty="0"/>
              <a:t> </a:t>
            </a:r>
            <a:r>
              <a:rPr lang="ru-RU" sz="2000" b="1" cap="all" dirty="0"/>
              <a:t>WEB-решение</a:t>
            </a:r>
            <a:r>
              <a:rPr lang="ru-RU" sz="2000" dirty="0"/>
              <a:t> для управления бизнесом </a:t>
            </a:r>
            <a:r>
              <a:rPr lang="ru-RU" sz="2000" b="1" cap="all" dirty="0"/>
              <a:t>дистрибуции, оптовой торговли и электронной коммерции</a:t>
            </a:r>
            <a:r>
              <a:rPr lang="ru-RU" sz="2000" cap="all" dirty="0"/>
              <a:t> </a:t>
            </a:r>
            <a:r>
              <a:rPr lang="ru-RU" sz="2000" dirty="0"/>
              <a:t>от</a:t>
            </a:r>
            <a:r>
              <a:rPr lang="ru-RU" sz="2000" b="1" dirty="0"/>
              <a:t> ОДНОГО ПОСТАВЩИКА</a:t>
            </a:r>
            <a:r>
              <a:rPr lang="ru-RU" sz="2000" dirty="0"/>
              <a:t>, </a:t>
            </a:r>
            <a:endParaRPr lang="uk-UA" sz="2000" dirty="0"/>
          </a:p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b="1" cap="all" dirty="0"/>
              <a:t>решение</a:t>
            </a:r>
            <a:r>
              <a:rPr lang="ru-RU" sz="2000" dirty="0"/>
              <a:t>, которое можно внедрить </a:t>
            </a:r>
            <a:r>
              <a:rPr lang="ru-RU" sz="2000" b="1" cap="all" dirty="0"/>
              <a:t>в сжатые сроки с минимальными стартовыми инвестициями</a:t>
            </a:r>
            <a:r>
              <a:rPr lang="ru-RU" sz="2000" dirty="0"/>
              <a:t> </a:t>
            </a:r>
            <a:endParaRPr lang="uk-UA" sz="2000" dirty="0"/>
          </a:p>
          <a:p>
            <a:pPr marL="742950" lvl="1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ru-RU" sz="2000" b="1" cap="all" dirty="0"/>
              <a:t>решение, которое не нужно менять с ростом бизнеса</a:t>
            </a:r>
            <a:endParaRPr lang="uk-UA" sz="2000" dirty="0"/>
          </a:p>
          <a:p>
            <a:pPr>
              <a:spcBef>
                <a:spcPts val="1200"/>
              </a:spcBef>
            </a:pPr>
            <a:r>
              <a:rPr lang="ru-RU" sz="2400" b="1" cap="all" dirty="0" smtClean="0"/>
              <a:t>начните </a:t>
            </a:r>
            <a:r>
              <a:rPr lang="ru-RU" sz="2400" b="1" cap="all" dirty="0"/>
              <a:t>проект </a:t>
            </a:r>
            <a:r>
              <a:rPr lang="ru-RU" sz="2400" b="1" dirty="0" smtClean="0"/>
              <a:t>до</a:t>
            </a:r>
            <a:r>
              <a:rPr lang="en-US" sz="2400" b="1" dirty="0" smtClean="0"/>
              <a:t> 15</a:t>
            </a:r>
            <a:r>
              <a:rPr lang="ru-RU" sz="2400" b="1" dirty="0" smtClean="0"/>
              <a:t>.12.2014 </a:t>
            </a:r>
            <a:r>
              <a:rPr lang="ru-RU" sz="2400" b="1" cap="all" dirty="0"/>
              <a:t>и</a:t>
            </a:r>
            <a:r>
              <a:rPr lang="ru-RU" sz="2400" b="1" dirty="0"/>
              <a:t> П</a:t>
            </a:r>
            <a:r>
              <a:rPr lang="ru-RU" sz="2400" b="1" cap="all" dirty="0" smtClean="0"/>
              <a:t>олучите</a:t>
            </a:r>
            <a:r>
              <a:rPr lang="ru-RU" sz="2400" b="1" cap="all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СКИДКУ до 50 % </a:t>
            </a:r>
            <a:r>
              <a:rPr lang="ru-RU" sz="2400" b="1" dirty="0" smtClean="0"/>
              <a:t>на </a:t>
            </a:r>
            <a:r>
              <a:rPr lang="en-US" sz="2400" b="1" dirty="0" smtClean="0"/>
              <a:t>SaaS</a:t>
            </a:r>
            <a:r>
              <a:rPr lang="ru-RU" sz="2400" b="1" dirty="0" smtClean="0"/>
              <a:t>-аренду и абонобслуживание, 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/>
              <a:t>а в </a:t>
            </a:r>
            <a:r>
              <a:rPr lang="ru-RU" sz="2400" b="1" dirty="0"/>
              <a:t>качестве </a:t>
            </a:r>
            <a:r>
              <a:rPr lang="ru-RU" sz="2400" b="1" cap="all" dirty="0" smtClean="0">
                <a:solidFill>
                  <a:srgbClr val="C00000"/>
                </a:solidFill>
              </a:rPr>
              <a:t>Бонуса – </a:t>
            </a:r>
            <a:r>
              <a:rPr lang="ru-RU" sz="2400" dirty="0" smtClean="0"/>
              <a:t>модуль </a:t>
            </a:r>
            <a:r>
              <a:rPr lang="ru-RU" sz="2400" b="1" cap="all" dirty="0" smtClean="0"/>
              <a:t>транспорт </a:t>
            </a:r>
            <a:r>
              <a:rPr lang="ru-RU" sz="2400" b="1" cap="all" dirty="0"/>
              <a:t>и доставка</a:t>
            </a:r>
            <a:r>
              <a:rPr lang="ru-RU" sz="2400" dirty="0"/>
              <a:t> Системы </a:t>
            </a:r>
            <a:r>
              <a:rPr lang="en-US" sz="2400" b="1" dirty="0"/>
              <a:t>DeloPro</a:t>
            </a:r>
            <a:r>
              <a:rPr lang="ru-RU" sz="2400" b="1" dirty="0"/>
              <a:t> </a:t>
            </a:r>
            <a:r>
              <a:rPr lang="ru-RU" sz="2400" b="1" dirty="0" smtClean="0"/>
              <a:t>5.0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1315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6" y="208478"/>
            <a:ext cx="7645534" cy="60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1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7163" y="168733"/>
            <a:ext cx="8896896" cy="818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spcBef>
                <a:spcPct val="0"/>
              </a:spcBef>
              <a:buNone/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WEB</a:t>
            </a:r>
            <a:r>
              <a:rPr lang="ru-RU" sz="2600" dirty="0" smtClean="0"/>
              <a:t>-кластер </a:t>
            </a:r>
            <a:r>
              <a:rPr lang="en-US" sz="2600" dirty="0"/>
              <a:t>DeloPro-wBsuite </a:t>
            </a:r>
            <a:r>
              <a:rPr lang="ru-RU" sz="2600" dirty="0" smtClean="0"/>
              <a:t>– управления дистрибуцией, оптовой торговлей и электронной коммерцией</a:t>
            </a:r>
            <a:endParaRPr lang="ru-RU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280235" y="1511991"/>
            <a:ext cx="864709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000" b="1" cap="all" dirty="0" smtClean="0">
                <a:solidFill>
                  <a:srgbClr val="002060"/>
                </a:solidFill>
              </a:rPr>
              <a:t>Объединение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b="1" dirty="0" smtClean="0"/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ERP-функционала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Системы </a:t>
            </a:r>
            <a:r>
              <a:rPr lang="ru-RU" sz="2000" b="1" dirty="0">
                <a:solidFill>
                  <a:srgbClr val="C00000"/>
                </a:solidFill>
              </a:rPr>
              <a:t>DeloPro 5.0</a:t>
            </a:r>
            <a:r>
              <a:rPr lang="ru-RU" sz="2000" dirty="0">
                <a:solidFill>
                  <a:srgbClr val="C00000"/>
                </a:solidFill>
              </a:rPr>
              <a:t> </a:t>
            </a:r>
            <a:r>
              <a:rPr lang="ru-RU" sz="2000" dirty="0"/>
              <a:t>(back office) </a:t>
            </a:r>
            <a:endParaRPr lang="uk-UA" sz="2000" dirty="0" smtClean="0"/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с портальными решениями </a:t>
            </a:r>
            <a:r>
              <a:rPr lang="ru-RU" sz="2000" dirty="0" smtClean="0">
                <a:solidFill>
                  <a:srgbClr val="C00000"/>
                </a:solidFill>
              </a:rPr>
              <a:t>Системы </a:t>
            </a:r>
            <a:r>
              <a:rPr lang="ru-RU" sz="2000" b="1" dirty="0" smtClean="0">
                <a:solidFill>
                  <a:srgbClr val="C00000"/>
                </a:solidFill>
              </a:rPr>
              <a:t>wBsuite</a:t>
            </a:r>
            <a:r>
              <a:rPr lang="ru-RU" sz="2000" dirty="0" smtClean="0">
                <a:solidFill>
                  <a:srgbClr val="C00000"/>
                </a:solidFill>
              </a:rPr>
              <a:t> </a:t>
            </a:r>
            <a:r>
              <a:rPr lang="ru-RU" sz="2000" dirty="0" smtClean="0"/>
              <a:t>(front office) </a:t>
            </a:r>
            <a:endParaRPr lang="uk-UA" sz="2000" dirty="0" smtClean="0"/>
          </a:p>
          <a:p>
            <a:pPr lvl="2">
              <a:spcBef>
                <a:spcPts val="1200"/>
              </a:spcBef>
              <a:buFont typeface="Arial" pitchFamily="34" charset="0"/>
              <a:buChar char="•"/>
            </a:pPr>
            <a:r>
              <a:rPr lang="ru-RU" sz="2000" dirty="0" smtClean="0"/>
              <a:t>   </a:t>
            </a:r>
            <a:r>
              <a:rPr lang="ru-RU" sz="2000" dirty="0" smtClean="0">
                <a:solidFill>
                  <a:srgbClr val="002060"/>
                </a:solidFill>
              </a:rPr>
              <a:t>и возможностями </a:t>
            </a:r>
            <a:r>
              <a:rPr lang="ru-RU" sz="2000" dirty="0">
                <a:solidFill>
                  <a:srgbClr val="C00000"/>
                </a:solidFill>
              </a:rPr>
              <a:t>инструментальной PHP-платформы </a:t>
            </a:r>
            <a:r>
              <a:rPr lang="ru-RU" sz="2000" b="1" dirty="0">
                <a:solidFill>
                  <a:srgbClr val="C00000"/>
                </a:solidFill>
              </a:rPr>
              <a:t>Wad-er</a:t>
            </a:r>
            <a:r>
              <a:rPr lang="ru-RU" sz="2000" dirty="0"/>
              <a:t> </a:t>
            </a:r>
            <a:endParaRPr lang="uk-UA" sz="2000" dirty="0"/>
          </a:p>
          <a:p>
            <a:r>
              <a:rPr lang="ru-RU" sz="2000" dirty="0"/>
              <a:t>                     </a:t>
            </a:r>
            <a:r>
              <a:rPr lang="ru-RU" sz="2000" dirty="0" smtClean="0"/>
              <a:t>  (управление </a:t>
            </a:r>
            <a:r>
              <a:rPr lang="ru-RU" sz="2000" dirty="0"/>
              <a:t>контентом, </a:t>
            </a:r>
            <a:r>
              <a:rPr lang="ru-RU" sz="2000" dirty="0" smtClean="0"/>
              <a:t>функциональностью </a:t>
            </a:r>
            <a:r>
              <a:rPr lang="ru-RU" sz="2000" dirty="0"/>
              <a:t>и </a:t>
            </a:r>
            <a:r>
              <a:rPr lang="ru-RU" sz="2000" dirty="0" smtClean="0"/>
              <a:t>дизайном) </a:t>
            </a:r>
            <a:endParaRPr lang="uk-UA" sz="2000" dirty="0"/>
          </a:p>
          <a:p>
            <a:pPr>
              <a:spcBef>
                <a:spcPts val="1200"/>
              </a:spcBef>
            </a:pPr>
            <a:r>
              <a:rPr lang="ru-RU" sz="2000" b="1" cap="all" dirty="0" smtClean="0">
                <a:solidFill>
                  <a:srgbClr val="002060"/>
                </a:solidFill>
              </a:rPr>
              <a:t>                                                                                  дает </a:t>
            </a:r>
            <a:r>
              <a:rPr lang="ru-RU" sz="2000" b="1" cap="all" dirty="0">
                <a:solidFill>
                  <a:srgbClr val="002060"/>
                </a:solidFill>
              </a:rPr>
              <a:t>синергетический эффект</a:t>
            </a:r>
            <a:r>
              <a:rPr lang="ru-RU" sz="2000" dirty="0"/>
              <a:t>, </a:t>
            </a:r>
            <a:endParaRPr lang="ru-RU" sz="2000" dirty="0" smtClean="0"/>
          </a:p>
          <a:p>
            <a:pPr>
              <a:spcBef>
                <a:spcPts val="1800"/>
              </a:spcBef>
            </a:pPr>
            <a:r>
              <a:rPr lang="ru-RU" sz="2000" dirty="0" smtClean="0"/>
              <a:t>позволяя </a:t>
            </a:r>
            <a:r>
              <a:rPr lang="ru-RU" sz="2000" b="1" dirty="0" smtClean="0">
                <a:solidFill>
                  <a:srgbClr val="002060"/>
                </a:solidFill>
              </a:rPr>
              <a:t>компании </a:t>
            </a:r>
            <a:r>
              <a:rPr lang="ru-RU" sz="2000" b="1" cap="all" dirty="0">
                <a:solidFill>
                  <a:srgbClr val="002060"/>
                </a:solidFill>
              </a:rPr>
              <a:t>ксиком </a:t>
            </a:r>
            <a:r>
              <a:rPr lang="ru-RU" sz="2000" dirty="0" smtClean="0"/>
              <a:t> </a:t>
            </a:r>
            <a:r>
              <a:rPr lang="ru-RU" sz="2000" b="1" cap="all" dirty="0" smtClean="0">
                <a:solidFill>
                  <a:srgbClr val="002060"/>
                </a:solidFill>
              </a:rPr>
              <a:t>в</a:t>
            </a:r>
            <a:r>
              <a:rPr lang="ru-RU" sz="2000" b="1" cap="all" dirty="0">
                <a:solidFill>
                  <a:srgbClr val="002060"/>
                </a:solidFill>
              </a:rPr>
              <a:t> сжатые сроки внедрять "под ключ"</a:t>
            </a:r>
            <a:r>
              <a:rPr lang="ru-RU" sz="2000" cap="all" dirty="0">
                <a:solidFill>
                  <a:srgbClr val="002060"/>
                </a:solidFill>
              </a:rPr>
              <a:t> </a:t>
            </a:r>
            <a:r>
              <a:rPr lang="ru-RU" sz="2000" dirty="0"/>
              <a:t>интегрированные Web-решения для управления территориально-распределенным бизнесом </a:t>
            </a:r>
            <a:r>
              <a:rPr lang="ru-RU" sz="2000" b="1" cap="all" dirty="0">
                <a:solidFill>
                  <a:srgbClr val="002060"/>
                </a:solidFill>
              </a:rPr>
              <a:t>дистрибуции, оптовой торговли и электронной коммерции</a:t>
            </a:r>
            <a:r>
              <a:rPr lang="ru-RU" sz="2000" dirty="0"/>
              <a:t>, адаптированные под специфику </a:t>
            </a:r>
            <a:r>
              <a:rPr lang="ru-RU" sz="2000" dirty="0" smtClean="0"/>
              <a:t>бизнес-процессов клиента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429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5" y="383995"/>
            <a:ext cx="8655427" cy="58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163" y="168733"/>
            <a:ext cx="8896896" cy="818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spcBef>
                <a:spcPct val="0"/>
              </a:spcBef>
              <a:buNone/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/>
              <a:t>WEB</a:t>
            </a:r>
            <a:r>
              <a:rPr lang="ru-RU" sz="2600" dirty="0" smtClean="0"/>
              <a:t>-кластер </a:t>
            </a:r>
            <a:r>
              <a:rPr lang="en-US" sz="2600" dirty="0"/>
              <a:t>DeloPro-wBsuite </a:t>
            </a:r>
            <a:r>
              <a:rPr lang="ru-RU" sz="2600" dirty="0" smtClean="0"/>
              <a:t>– </a:t>
            </a:r>
            <a:r>
              <a:rPr lang="ru-RU" sz="2600" dirty="0" smtClean="0"/>
              <a:t>достоинства технологии и архитектуры</a:t>
            </a:r>
            <a:endParaRPr lang="ru-RU" sz="2600" dirty="0"/>
          </a:p>
        </p:txBody>
      </p:sp>
      <p:pic>
        <p:nvPicPr>
          <p:cNvPr id="9" name="Рисунок 5" descr="1 - технология.w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58" y="1393383"/>
            <a:ext cx="7315150" cy="489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05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2395242" cy="2142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 descr="xicom_logo_red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4280" y="6532768"/>
            <a:ext cx="1256157" cy="237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68943" y="6553079"/>
            <a:ext cx="46796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Интегрированные </a:t>
            </a:r>
            <a:r>
              <a:rPr lang="en-US" sz="1200" b="1" dirty="0" smtClean="0">
                <a:solidFill>
                  <a:srgbClr val="0070C0"/>
                </a:solidFill>
              </a:rPr>
              <a:t>Web-</a:t>
            </a:r>
            <a:r>
              <a:rPr lang="ru-RU" sz="1200" b="1" dirty="0" smtClean="0">
                <a:solidFill>
                  <a:srgbClr val="0070C0"/>
                </a:solidFill>
              </a:rPr>
              <a:t>решения для онлайн управления бизнесом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7163" y="123763"/>
            <a:ext cx="8896896" cy="818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spcBef>
                <a:spcPct val="0"/>
              </a:spcBef>
              <a:buNone/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WEB</a:t>
            </a:r>
            <a:r>
              <a:rPr lang="ru-RU" dirty="0" smtClean="0"/>
              <a:t>-кластер </a:t>
            </a:r>
            <a:r>
              <a:rPr lang="en-US" dirty="0" smtClean="0"/>
              <a:t>DeloPro-wBsuite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Достоинства технологии и архитектуры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9840" y="1074415"/>
            <a:ext cx="88217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Многоплатформенность</a:t>
            </a:r>
            <a:r>
              <a:rPr lang="ru-RU" sz="2000" b="1" dirty="0" smtClean="0">
                <a:solidFill>
                  <a:srgbClr val="C00000"/>
                </a:solidFill>
              </a:rPr>
              <a:t>, кросс-браузерность и независимость от </a:t>
            </a:r>
            <a:r>
              <a:rPr lang="ru-RU" sz="2000" b="1" dirty="0" smtClean="0">
                <a:solidFill>
                  <a:srgbClr val="C00000"/>
                </a:solidFill>
              </a:rPr>
              <a:t>СУБД</a:t>
            </a:r>
            <a:r>
              <a:rPr lang="ru-RU" sz="2000" b="1" dirty="0" smtClean="0">
                <a:solidFill>
                  <a:srgbClr val="002060"/>
                </a:solidFill>
              </a:rPr>
              <a:t>. ОС на рабочих местах </a:t>
            </a:r>
            <a:r>
              <a:rPr lang="ru-RU" sz="2000" dirty="0" smtClean="0"/>
              <a:t>– </a:t>
            </a:r>
            <a:r>
              <a:rPr lang="en-US" sz="2000" dirty="0" smtClean="0"/>
              <a:t>MS Windows</a:t>
            </a:r>
            <a:r>
              <a:rPr lang="ru-RU" sz="2000" dirty="0" smtClean="0"/>
              <a:t>, </a:t>
            </a:r>
            <a:r>
              <a:rPr lang="en-US" sz="2000" dirty="0" smtClean="0"/>
              <a:t>Mac OS</a:t>
            </a:r>
            <a:r>
              <a:rPr lang="ru-RU" sz="2000" dirty="0" smtClean="0"/>
              <a:t>, </a:t>
            </a:r>
            <a:r>
              <a:rPr lang="en-US" sz="2000" dirty="0" smtClean="0"/>
              <a:t>Unix</a:t>
            </a:r>
            <a:r>
              <a:rPr lang="ru-RU" sz="2000" dirty="0" smtClean="0"/>
              <a:t>, </a:t>
            </a:r>
            <a:r>
              <a:rPr lang="en-US" sz="2000" dirty="0" smtClean="0"/>
              <a:t>Linux</a:t>
            </a:r>
            <a:r>
              <a:rPr lang="ru-RU" sz="2000" dirty="0" smtClean="0"/>
              <a:t> и др. </a:t>
            </a:r>
            <a:r>
              <a:rPr lang="ru-RU" sz="2000" b="1" dirty="0" smtClean="0">
                <a:solidFill>
                  <a:srgbClr val="002060"/>
                </a:solidFill>
              </a:rPr>
              <a:t>Тонкий клиент</a:t>
            </a:r>
            <a:r>
              <a:rPr lang="ru-RU" sz="2000" b="1" dirty="0" smtClean="0"/>
              <a:t> </a:t>
            </a:r>
            <a:r>
              <a:rPr lang="ru-RU" sz="2000" dirty="0" smtClean="0"/>
              <a:t>– </a:t>
            </a:r>
            <a:r>
              <a:rPr lang="en-US" sz="2000" dirty="0" smtClean="0"/>
              <a:t>IE</a:t>
            </a:r>
            <a:r>
              <a:rPr lang="ru-RU" sz="2000" dirty="0" smtClean="0"/>
              <a:t>, </a:t>
            </a:r>
            <a:r>
              <a:rPr lang="en-US" sz="2000" dirty="0" smtClean="0"/>
              <a:t>Mozilla</a:t>
            </a:r>
            <a:r>
              <a:rPr lang="ru-RU" sz="2000" dirty="0" smtClean="0"/>
              <a:t>, </a:t>
            </a:r>
            <a:r>
              <a:rPr lang="en-US" sz="2000" dirty="0" smtClean="0"/>
              <a:t>Chrome</a:t>
            </a:r>
            <a:r>
              <a:rPr lang="ru-RU" sz="2000" dirty="0" smtClean="0"/>
              <a:t>, Opera или Safari. </a:t>
            </a:r>
            <a:r>
              <a:rPr lang="ru-RU" sz="2000" b="1" dirty="0" smtClean="0">
                <a:solidFill>
                  <a:srgbClr val="002060"/>
                </a:solidFill>
              </a:rPr>
              <a:t>Сервер приложений </a:t>
            </a:r>
            <a:r>
              <a:rPr lang="ru-RU" sz="2000" dirty="0" smtClean="0"/>
              <a:t>– MS IIS, Apache и др. </a:t>
            </a:r>
            <a:r>
              <a:rPr lang="ru-RU" sz="2000" b="1" dirty="0" smtClean="0">
                <a:solidFill>
                  <a:srgbClr val="002060"/>
                </a:solidFill>
              </a:rPr>
              <a:t>СУБД</a:t>
            </a:r>
            <a:r>
              <a:rPr lang="ru-RU" sz="2000" dirty="0" smtClean="0"/>
              <a:t> – MS SQL </a:t>
            </a:r>
            <a:r>
              <a:rPr lang="en-US" sz="2000" dirty="0" smtClean="0"/>
              <a:t>Server</a:t>
            </a:r>
            <a:r>
              <a:rPr lang="ru-RU" sz="2000" dirty="0" smtClean="0"/>
              <a:t>, </a:t>
            </a:r>
            <a:r>
              <a:rPr lang="en-US" sz="2000" dirty="0" smtClean="0"/>
              <a:t>MySQL</a:t>
            </a:r>
            <a:r>
              <a:rPr lang="ru-RU" sz="2000" dirty="0" smtClean="0"/>
              <a:t>, Oracle и др</a:t>
            </a:r>
            <a:r>
              <a:rPr lang="ru-RU" sz="2000" dirty="0" smtClean="0"/>
              <a:t>.; </a:t>
            </a:r>
            <a:endParaRPr lang="uk-UA" sz="2000" dirty="0" smtClean="0"/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Возможность тотального использования условно-бесплатного </a:t>
            </a:r>
            <a:r>
              <a:rPr lang="ru-RU" sz="2000" b="1" dirty="0" smtClean="0">
                <a:solidFill>
                  <a:srgbClr val="C00000"/>
                </a:solidFill>
              </a:rPr>
              <a:t>ПО</a:t>
            </a:r>
            <a:r>
              <a:rPr lang="ru-RU" sz="2000" dirty="0" smtClean="0"/>
              <a:t>;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</a:rPr>
              <a:t>оступ к системе с мобильных платформ </a:t>
            </a:r>
            <a:r>
              <a:rPr lang="ru-RU" sz="2000" dirty="0" smtClean="0"/>
              <a:t>– планшетов и смартфонов;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Высокая </a:t>
            </a:r>
            <a:r>
              <a:rPr lang="ru-RU" sz="2000" b="1" dirty="0" smtClean="0">
                <a:solidFill>
                  <a:srgbClr val="C00000"/>
                </a:solidFill>
              </a:rPr>
              <a:t>безопасность данных </a:t>
            </a:r>
            <a:r>
              <a:rPr lang="ru-RU" sz="2000" dirty="0" smtClean="0"/>
              <a:t>(3-уровневая архитектура клиент-сервер, MVC-паттерн и SSL-протокол);</a:t>
            </a:r>
            <a:endParaRPr lang="ru-RU" sz="2000" dirty="0" smtClean="0"/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Минимальные требования к ИТ-инфраструктуре</a:t>
            </a:r>
            <a:r>
              <a:rPr lang="ru-RU" sz="2000" dirty="0" smtClean="0"/>
              <a:t>;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Простота </a:t>
            </a:r>
            <a:r>
              <a:rPr lang="ru-RU" sz="2000" b="1" dirty="0">
                <a:solidFill>
                  <a:srgbClr val="C00000"/>
                </a:solidFill>
              </a:rPr>
              <a:t>установки и </a:t>
            </a:r>
            <a:r>
              <a:rPr lang="ru-RU" sz="2000" b="1" dirty="0" smtClean="0">
                <a:solidFill>
                  <a:srgbClr val="C00000"/>
                </a:solidFill>
              </a:rPr>
              <a:t>обслуживания</a:t>
            </a:r>
            <a:r>
              <a:rPr lang="ru-RU" sz="2000" dirty="0" smtClean="0"/>
              <a:t>. </a:t>
            </a:r>
            <a:r>
              <a:rPr lang="ru-RU" sz="2000" dirty="0"/>
              <a:t>Инсталляция, обновления и настройка </a:t>
            </a:r>
            <a:r>
              <a:rPr lang="ru-RU" sz="2000" dirty="0" smtClean="0"/>
              <a:t>ПО в </a:t>
            </a:r>
            <a:r>
              <a:rPr lang="ru-RU" sz="2000" dirty="0"/>
              <a:t>одном месте - на </a:t>
            </a:r>
            <a:r>
              <a:rPr lang="ru-RU" sz="2000" dirty="0" smtClean="0"/>
              <a:t>сервере (в офисе или Дата-центре); </a:t>
            </a:r>
            <a:endParaRPr lang="uk-UA" sz="2000" dirty="0"/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Дистанционная </a:t>
            </a:r>
            <a:r>
              <a:rPr lang="ru-RU" sz="2000" b="1" dirty="0">
                <a:solidFill>
                  <a:srgbClr val="C00000"/>
                </a:solidFill>
              </a:rPr>
              <a:t>on-line </a:t>
            </a:r>
            <a:r>
              <a:rPr lang="ru-RU" sz="2000" b="1" dirty="0" smtClean="0">
                <a:solidFill>
                  <a:srgbClr val="C00000"/>
                </a:solidFill>
              </a:rPr>
              <a:t>поддержка </a:t>
            </a:r>
            <a:r>
              <a:rPr lang="ru-RU" sz="2000" b="1" dirty="0" smtClean="0">
                <a:solidFill>
                  <a:srgbClr val="C00000"/>
                </a:solidFill>
              </a:rPr>
              <a:t>разработчика</a:t>
            </a:r>
            <a:r>
              <a:rPr lang="ru-RU" sz="2000" dirty="0" smtClean="0"/>
              <a:t> позволяет </a:t>
            </a:r>
            <a:r>
              <a:rPr lang="ru-RU" sz="2000" dirty="0"/>
              <a:t>быстро и точно диагностировать проблему, дать рекомендации по ее </a:t>
            </a:r>
            <a:r>
              <a:rPr lang="ru-RU" sz="2000" dirty="0" smtClean="0"/>
              <a:t>решению;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Открытые коды</a:t>
            </a:r>
            <a:r>
              <a:rPr lang="ru-RU" sz="2000" b="1" dirty="0">
                <a:solidFill>
                  <a:srgbClr val="C00000"/>
                </a:solidFill>
              </a:rPr>
              <a:t> (</a:t>
            </a:r>
            <a:r>
              <a:rPr lang="en-US" sz="2000" b="1" dirty="0">
                <a:solidFill>
                  <a:srgbClr val="C00000"/>
                </a:solidFill>
              </a:rPr>
              <a:t>open source</a:t>
            </a:r>
            <a:r>
              <a:rPr lang="ru-RU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>
                <a:solidFill>
                  <a:srgbClr val="C00000"/>
                </a:solidFill>
              </a:rPr>
              <a:t>PHP)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снижают зависимость от поставщика ПО;</a:t>
            </a:r>
          </a:p>
          <a:p>
            <a:pPr marL="28800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API</a:t>
            </a:r>
            <a:r>
              <a:rPr lang="ru-RU" sz="2000" b="1" dirty="0" smtClean="0">
                <a:solidFill>
                  <a:srgbClr val="C00000"/>
                </a:solidFill>
              </a:rPr>
              <a:t>-интеграция с другими приложениями</a:t>
            </a:r>
            <a:endParaRPr lang="uk-U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D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D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14761</TotalTime>
  <Words>4566</Words>
  <Application>Microsoft Office PowerPoint</Application>
  <PresentationFormat>Экран (4:3)</PresentationFormat>
  <Paragraphs>518</Paragraphs>
  <Slides>53</Slides>
  <Notes>49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WEB-проекты для бизнеса от компании КСИКОМ</vt:lpstr>
      <vt:lpstr>WEB-кластер DeloPro-wBsuite. Система DeloPro</vt:lpstr>
      <vt:lpstr>WEB-кластер DeloPro-wBsuite. Инструментальная  РНР-платформа Wad-er</vt:lpstr>
      <vt:lpstr>WEB-кластер DeloPro-wBsuite. Система wBsuite</vt:lpstr>
      <vt:lpstr>Презентация PowerPoint</vt:lpstr>
      <vt:lpstr>Презентация PowerPoint</vt:lpstr>
      <vt:lpstr>Презентация PowerPoint</vt:lpstr>
      <vt:lpstr>Презентация PowerPoint</vt:lpstr>
      <vt:lpstr>WEB-кластер DeloPro-wBsuite. Концепция использования </vt:lpstr>
      <vt:lpstr>"Тонкий" фронт-офис – "Толстый" бэк-офис</vt:lpstr>
      <vt:lpstr>Преимущества WEB-кластера DeloPro-wBsuite</vt:lpstr>
      <vt:lpstr>DeloPro 5.0 – ERP система на платформе WEB</vt:lpstr>
      <vt:lpstr>Система DeloPro. История проекта</vt:lpstr>
      <vt:lpstr> Система DeloPro. Концепция</vt:lpstr>
      <vt:lpstr>Система DeloPro. Инструменты для корпоративного учета</vt:lpstr>
      <vt:lpstr>Система DeloPro. Управление правами пользователей</vt:lpstr>
      <vt:lpstr>Система DeloPro. Управление правами пользователей</vt:lpstr>
      <vt:lpstr>Система DeloPro.  Мультивалютные хозяйственные операции</vt:lpstr>
      <vt:lpstr>Система DeloPro. Сделка – центр финансовой ответственности и консолидации информации</vt:lpstr>
      <vt:lpstr>Система DeloPro.  Движение товаров и документов в сделках</vt:lpstr>
      <vt:lpstr>Система DeloPro.  Аккумулирование прямых затрат в сделках</vt:lpstr>
      <vt:lpstr>Система DeloPro. Расчет маржинального дохода </vt:lpstr>
      <vt:lpstr>Система DeloPro. Конфигурация Торговля. CRM</vt:lpstr>
      <vt:lpstr>Система DeloPro. CRM. Управление контрагентами</vt:lpstr>
      <vt:lpstr>Система DeloPro.  Конфигурация Торговля. CRM. Организации</vt:lpstr>
      <vt:lpstr>Система DeloPro.  Конфигурация Торговля. Управление ценами</vt:lpstr>
      <vt:lpstr>Система DeloPro.  Конфигурация Торговля. Управление скидками</vt:lpstr>
      <vt:lpstr>Система DeloPro.  Конфигурация Торговля. Товароведческий учет</vt:lpstr>
      <vt:lpstr>Система DeloPro. Управление заказами покупателей</vt:lpstr>
      <vt:lpstr>Система DeloPro. Управление закупками. Согласование поставок</vt:lpstr>
      <vt:lpstr>Система DeloPro. Складской учет</vt:lpstr>
      <vt:lpstr>Система DeloPro. Складская логистика</vt:lpstr>
      <vt:lpstr>Система DeloPro. Управление цепочками поставок</vt:lpstr>
      <vt:lpstr>Система DeloPro. Управление автотранспортом и доставкой грузов</vt:lpstr>
      <vt:lpstr>Система DeloPro. Складская логистика и доставка</vt:lpstr>
      <vt:lpstr>Система DeloPro 5.0. Управление финансами</vt:lpstr>
      <vt:lpstr>Система DeloPro 5.0. Управление финансами</vt:lpstr>
      <vt:lpstr>Система DeloPro 5.0. Аналитические отчеты</vt:lpstr>
      <vt:lpstr>Система DeloPro 5.0. Аналитические отчеты</vt:lpstr>
      <vt:lpstr>Система DeloPro 5.0. Средства развития и интеграции</vt:lpstr>
      <vt:lpstr>Клиенты Системы DeloPro</vt:lpstr>
      <vt:lpstr>В2В-В2С-портал электронной коммерции на базе конфигурации wEbusiness Системы wBsuite</vt:lpstr>
      <vt:lpstr>В2В-В2С-портал DeloPro-wBsuite. Структура</vt:lpstr>
      <vt:lpstr>WEB-кластер DeloPro-wBsuite. В2В(В2С)-портал  электронной коммерции. Концепция</vt:lpstr>
      <vt:lpstr>B2B-портал DeloPro-wBsuite. Выгоды от внедрения</vt:lpstr>
      <vt:lpstr>WEB-кластер DeloPro-wBsuite. Лицензирование, внедрение и поддержка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Nickolay</dc:creator>
  <cp:lastModifiedBy>chief</cp:lastModifiedBy>
  <cp:revision>1098</cp:revision>
  <dcterms:created xsi:type="dcterms:W3CDTF">2013-04-24T10:20:08Z</dcterms:created>
  <dcterms:modified xsi:type="dcterms:W3CDTF">2014-11-13T16:34:57Z</dcterms:modified>
</cp:coreProperties>
</file>